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8" r:id="rId1"/>
  </p:sldMasterIdLst>
  <p:notesMasterIdLst>
    <p:notesMasterId r:id="rId26"/>
  </p:notesMasterIdLst>
  <p:sldIdLst>
    <p:sldId id="1069" r:id="rId2"/>
    <p:sldId id="259" r:id="rId3"/>
    <p:sldId id="329" r:id="rId4"/>
    <p:sldId id="314" r:id="rId5"/>
    <p:sldId id="546" r:id="rId6"/>
    <p:sldId id="530" r:id="rId7"/>
    <p:sldId id="668" r:id="rId8"/>
    <p:sldId id="551" r:id="rId9"/>
    <p:sldId id="655" r:id="rId10"/>
    <p:sldId id="1070" r:id="rId11"/>
    <p:sldId id="646" r:id="rId12"/>
    <p:sldId id="267" r:id="rId13"/>
    <p:sldId id="673" r:id="rId14"/>
    <p:sldId id="547" r:id="rId15"/>
    <p:sldId id="549" r:id="rId16"/>
    <p:sldId id="550" r:id="rId17"/>
    <p:sldId id="671" r:id="rId18"/>
    <p:sldId id="674" r:id="rId19"/>
    <p:sldId id="649" r:id="rId20"/>
    <p:sldId id="651" r:id="rId21"/>
    <p:sldId id="654" r:id="rId22"/>
    <p:sldId id="548" r:id="rId23"/>
    <p:sldId id="1071" r:id="rId24"/>
    <p:sldId id="278" r:id="rId25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Rg st="1" end="3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8000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7" autoAdjust="0"/>
    <p:restoredTop sz="94595" autoAdjust="0"/>
  </p:normalViewPr>
  <p:slideViewPr>
    <p:cSldViewPr>
      <p:cViewPr varScale="1">
        <p:scale>
          <a:sx n="81" d="100"/>
          <a:sy n="81" d="100"/>
        </p:scale>
        <p:origin x="74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-8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7E6AA-29AA-4CDA-B82C-488AB826E084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A91E80A-064E-4BDF-9EFE-605739CE4B4A}">
      <dgm:prSet phldrT="[Text]" custT="1"/>
      <dgm:spPr/>
      <dgm:t>
        <a:bodyPr/>
        <a:lstStyle/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Laser Shearography NDT Applications</a:t>
          </a:r>
        </a:p>
      </dgm:t>
    </dgm:pt>
    <dgm:pt modelId="{45856272-248D-4E31-A0ED-2E71D4CAE8EE}" type="parTrans" cxnId="{A4614AD9-3225-44E0-9D00-5FCABBAA8E82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97039014-7006-4132-BA74-CCC3A7238BD1}" type="sibTrans" cxnId="{A4614AD9-3225-44E0-9D00-5FCABBAA8E82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5691981B-71B3-4CB0-8538-E15841F867E1}">
      <dgm:prSet phldrT="[Text]" custT="1"/>
      <dgm:spPr/>
      <dgm:t>
        <a:bodyPr/>
        <a:lstStyle/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Honeycombs</a:t>
          </a:r>
        </a:p>
      </dgm:t>
    </dgm:pt>
    <dgm:pt modelId="{EB5108EE-86FF-4010-BED1-B41EBD02EFA8}" type="parTrans" cxnId="{279FFDEC-B8FD-469F-AD97-ABDED6AB8A5A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01C21B5C-0E4B-422B-9906-562D7F299392}" type="sibTrans" cxnId="{279FFDEC-B8FD-469F-AD97-ABDED6AB8A5A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F8C6928A-D74B-4F2B-B5D3-59AD9108B7BC}">
      <dgm:prSet phldrT="[Text]" custT="1"/>
      <dgm:spPr/>
      <dgm:t>
        <a:bodyPr/>
        <a:lstStyle/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Sandwiches</a:t>
          </a:r>
        </a:p>
      </dgm:t>
    </dgm:pt>
    <dgm:pt modelId="{F4B453D6-D3E8-46C7-B94D-D0DCC35B1D9B}" type="parTrans" cxnId="{AD26C835-ACB8-45C3-B6F4-5A99AC9C0687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5D07A38A-4921-420F-994F-093DD182554F}" type="sibTrans" cxnId="{AD26C835-ACB8-45C3-B6F4-5A99AC9C0687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D53CF3A0-3884-402E-88D2-5311827713E7}">
      <dgm:prSet phldrT="[Text]" custT="1"/>
      <dgm:spPr/>
      <dgm:t>
        <a:bodyPr/>
        <a:lstStyle/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Laminates (Overwraps)</a:t>
          </a:r>
        </a:p>
      </dgm:t>
    </dgm:pt>
    <dgm:pt modelId="{6533FA16-85E2-4F02-9838-C9FAE172B33A}" type="parTrans" cxnId="{0CC985A9-3658-42E8-B3C4-8D5F546D1DBC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84E4DC28-C8AC-4A2C-9367-E2B67544D38C}" type="sibTrans" cxnId="{0CC985A9-3658-42E8-B3C4-8D5F546D1DBC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9FD9D9FE-5EA2-4C9C-8C02-C4EE88DF5A1B}">
      <dgm:prSet phldrT="[Text]" custT="1"/>
      <dgm:spPr/>
      <dgm:t>
        <a:bodyPr/>
        <a:lstStyle/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Compounds/</a:t>
          </a:r>
        </a:p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Ceramics</a:t>
          </a:r>
        </a:p>
      </dgm:t>
    </dgm:pt>
    <dgm:pt modelId="{5D36C43C-ED20-4333-8E51-C281E0B40B60}" type="parTrans" cxnId="{F4E84A16-1D75-4A37-AE23-C6BDBBB45F4A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B0C00F74-B76A-4884-A76B-41DFC1E08BB0}" type="sibTrans" cxnId="{F4E84A16-1D75-4A37-AE23-C6BDBBB45F4A}">
      <dgm:prSet/>
      <dgm:spPr/>
      <dgm:t>
        <a:bodyPr/>
        <a:lstStyle/>
        <a:p>
          <a:endParaRPr lang="de-DE" sz="120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7300B890-C1A3-4810-8785-7F95B47DF6A8}">
      <dgm:prSet phldrT="[Text]" custT="1"/>
      <dgm:spPr/>
      <dgm:t>
        <a:bodyPr/>
        <a:lstStyle/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Spray Foams/ Sealants</a:t>
          </a:r>
        </a:p>
      </dgm:t>
    </dgm:pt>
    <dgm:pt modelId="{12AAE8E0-8310-4221-9A69-563FFC31F414}" type="parTrans" cxnId="{FB23C33E-36FD-4A52-BEBB-FA3ACADFC671}">
      <dgm:prSet/>
      <dgm:spPr/>
      <dgm:t>
        <a:bodyPr/>
        <a:lstStyle/>
        <a:p>
          <a:endParaRPr lang="de-DE" sz="1200"/>
        </a:p>
      </dgm:t>
    </dgm:pt>
    <dgm:pt modelId="{E059543D-A914-43DE-8CDE-0E162F2E5E21}" type="sibTrans" cxnId="{FB23C33E-36FD-4A52-BEBB-FA3ACADFC671}">
      <dgm:prSet/>
      <dgm:spPr/>
      <dgm:t>
        <a:bodyPr/>
        <a:lstStyle/>
        <a:p>
          <a:endParaRPr lang="de-DE" sz="1200"/>
        </a:p>
      </dgm:t>
    </dgm:pt>
    <dgm:pt modelId="{6B9CCA6D-BC7A-42EB-9EA9-BA77B9F5AA20}">
      <dgm:prSet phldrT="[Text]" custT="1"/>
      <dgm:spPr/>
      <dgm:t>
        <a:bodyPr/>
        <a:lstStyle/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Bondings/</a:t>
          </a:r>
        </a:p>
        <a:p>
          <a:r>
            <a:rPr lang="de-DE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Coatings</a:t>
          </a:r>
        </a:p>
      </dgm:t>
    </dgm:pt>
    <dgm:pt modelId="{DE22738B-EBA0-4145-9973-65971FF45F03}" type="parTrans" cxnId="{0AAD4C9D-4918-4449-94CA-8C6876CF6FD0}">
      <dgm:prSet/>
      <dgm:spPr/>
      <dgm:t>
        <a:bodyPr/>
        <a:lstStyle/>
        <a:p>
          <a:endParaRPr lang="de-DE"/>
        </a:p>
      </dgm:t>
    </dgm:pt>
    <dgm:pt modelId="{36D3698C-EDD8-49B9-95EC-2C837B6285C4}" type="sibTrans" cxnId="{0AAD4C9D-4918-4449-94CA-8C6876CF6FD0}">
      <dgm:prSet/>
      <dgm:spPr/>
      <dgm:t>
        <a:bodyPr/>
        <a:lstStyle/>
        <a:p>
          <a:endParaRPr lang="de-DE"/>
        </a:p>
      </dgm:t>
    </dgm:pt>
    <dgm:pt modelId="{948D2335-3720-4759-9699-283C670C0ED4}" type="pres">
      <dgm:prSet presAssocID="{12C7E6AA-29AA-4CDA-B82C-488AB826E0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633FC1-35D6-4A5A-92AA-474464564AA8}" type="pres">
      <dgm:prSet presAssocID="{EA91E80A-064E-4BDF-9EFE-605739CE4B4A}" presName="hierRoot1" presStyleCnt="0"/>
      <dgm:spPr/>
    </dgm:pt>
    <dgm:pt modelId="{16681BEB-F062-404F-B716-8F556BE740F2}" type="pres">
      <dgm:prSet presAssocID="{EA91E80A-064E-4BDF-9EFE-605739CE4B4A}" presName="composite" presStyleCnt="0"/>
      <dgm:spPr/>
    </dgm:pt>
    <dgm:pt modelId="{2EA75DF4-BE66-485A-BE5D-638FFEAF700C}" type="pres">
      <dgm:prSet presAssocID="{EA91E80A-064E-4BDF-9EFE-605739CE4B4A}" presName="image" presStyleLbl="node0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40F2CA67-3ED9-4807-B45B-E70C6F2E5731}" type="pres">
      <dgm:prSet presAssocID="{EA91E80A-064E-4BDF-9EFE-605739CE4B4A}" presName="text" presStyleLbl="revTx" presStyleIdx="0" presStyleCnt="7" custScaleX="149937" custLinFactNeighborX="15790" custLinFactNeighborY="3938">
        <dgm:presLayoutVars>
          <dgm:chPref val="3"/>
        </dgm:presLayoutVars>
      </dgm:prSet>
      <dgm:spPr/>
    </dgm:pt>
    <dgm:pt modelId="{CC63FE83-EE9D-4927-9DFD-A265BDEBAC18}" type="pres">
      <dgm:prSet presAssocID="{EA91E80A-064E-4BDF-9EFE-605739CE4B4A}" presName="hierChild2" presStyleCnt="0"/>
      <dgm:spPr/>
    </dgm:pt>
    <dgm:pt modelId="{ADC1E296-D857-48DF-B0E1-B64F3CC96E74}" type="pres">
      <dgm:prSet presAssocID="{EB5108EE-86FF-4010-BED1-B41EBD02EFA8}" presName="Name10" presStyleLbl="parChTrans1D2" presStyleIdx="0" presStyleCnt="6"/>
      <dgm:spPr/>
    </dgm:pt>
    <dgm:pt modelId="{731C649A-B3C6-4212-B825-BD686A9C78D0}" type="pres">
      <dgm:prSet presAssocID="{5691981B-71B3-4CB0-8538-E15841F867E1}" presName="hierRoot2" presStyleCnt="0"/>
      <dgm:spPr/>
    </dgm:pt>
    <dgm:pt modelId="{84C3F831-D59E-4500-9399-11E0E4A140FB}" type="pres">
      <dgm:prSet presAssocID="{5691981B-71B3-4CB0-8538-E15841F867E1}" presName="composite2" presStyleCnt="0"/>
      <dgm:spPr/>
    </dgm:pt>
    <dgm:pt modelId="{90D51DA2-9CF6-4DE2-829D-720B83F74A92}" type="pres">
      <dgm:prSet presAssocID="{5691981B-71B3-4CB0-8538-E15841F867E1}" presName="image2" presStyleLbl="node2" presStyleIdx="0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6CD09466-2E50-441D-978D-442B7562E798}" type="pres">
      <dgm:prSet presAssocID="{5691981B-71B3-4CB0-8538-E15841F867E1}" presName="text2" presStyleLbl="revTx" presStyleIdx="1" presStyleCnt="7">
        <dgm:presLayoutVars>
          <dgm:chPref val="3"/>
        </dgm:presLayoutVars>
      </dgm:prSet>
      <dgm:spPr/>
    </dgm:pt>
    <dgm:pt modelId="{F328EB42-9629-4B15-ABF4-BE34EA359F9D}" type="pres">
      <dgm:prSet presAssocID="{5691981B-71B3-4CB0-8538-E15841F867E1}" presName="hierChild3" presStyleCnt="0"/>
      <dgm:spPr/>
    </dgm:pt>
    <dgm:pt modelId="{9643F512-2C34-48C6-A8FD-13F69352E35B}" type="pres">
      <dgm:prSet presAssocID="{F4B453D6-D3E8-46C7-B94D-D0DCC35B1D9B}" presName="Name10" presStyleLbl="parChTrans1D2" presStyleIdx="1" presStyleCnt="6"/>
      <dgm:spPr/>
    </dgm:pt>
    <dgm:pt modelId="{4C69DC8D-B8B8-45B5-8B89-FC90EC3A55DB}" type="pres">
      <dgm:prSet presAssocID="{F8C6928A-D74B-4F2B-B5D3-59AD9108B7BC}" presName="hierRoot2" presStyleCnt="0"/>
      <dgm:spPr/>
    </dgm:pt>
    <dgm:pt modelId="{A92557B9-04F7-42F9-A898-D0D471DF0A5C}" type="pres">
      <dgm:prSet presAssocID="{F8C6928A-D74B-4F2B-B5D3-59AD9108B7BC}" presName="composite2" presStyleCnt="0"/>
      <dgm:spPr/>
    </dgm:pt>
    <dgm:pt modelId="{4349F381-64AC-45C2-B320-2101C7FCEED2}" type="pres">
      <dgm:prSet presAssocID="{F8C6928A-D74B-4F2B-B5D3-59AD9108B7BC}" presName="image2" presStyleLbl="node2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</dgm:spPr>
    </dgm:pt>
    <dgm:pt modelId="{8BB4CA26-FF71-42ED-A743-70FDC60D79EC}" type="pres">
      <dgm:prSet presAssocID="{F8C6928A-D74B-4F2B-B5D3-59AD9108B7BC}" presName="text2" presStyleLbl="revTx" presStyleIdx="2" presStyleCnt="7">
        <dgm:presLayoutVars>
          <dgm:chPref val="3"/>
        </dgm:presLayoutVars>
      </dgm:prSet>
      <dgm:spPr/>
    </dgm:pt>
    <dgm:pt modelId="{437F1D1B-BE28-4062-BFC9-279F2FADAC74}" type="pres">
      <dgm:prSet presAssocID="{F8C6928A-D74B-4F2B-B5D3-59AD9108B7BC}" presName="hierChild3" presStyleCnt="0"/>
      <dgm:spPr/>
    </dgm:pt>
    <dgm:pt modelId="{15897298-CFC2-4B2E-BC19-5923DC9CB42F}" type="pres">
      <dgm:prSet presAssocID="{6533FA16-85E2-4F02-9838-C9FAE172B33A}" presName="Name10" presStyleLbl="parChTrans1D2" presStyleIdx="2" presStyleCnt="6"/>
      <dgm:spPr/>
    </dgm:pt>
    <dgm:pt modelId="{83A11C81-6785-423B-8DF2-C97DE4B7B4A3}" type="pres">
      <dgm:prSet presAssocID="{D53CF3A0-3884-402E-88D2-5311827713E7}" presName="hierRoot2" presStyleCnt="0"/>
      <dgm:spPr/>
    </dgm:pt>
    <dgm:pt modelId="{2088B476-0EF0-437E-B3CD-178A3039278B}" type="pres">
      <dgm:prSet presAssocID="{D53CF3A0-3884-402E-88D2-5311827713E7}" presName="composite2" presStyleCnt="0"/>
      <dgm:spPr/>
    </dgm:pt>
    <dgm:pt modelId="{0A6C25FD-4854-447E-846D-82B0182036F0}" type="pres">
      <dgm:prSet presAssocID="{D53CF3A0-3884-402E-88D2-5311827713E7}" presName="image2" presStyleLbl="node2" presStyleIdx="2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198DDEC-50AE-4485-B56F-6CB49A796F97}" type="pres">
      <dgm:prSet presAssocID="{D53CF3A0-3884-402E-88D2-5311827713E7}" presName="text2" presStyleLbl="revTx" presStyleIdx="3" presStyleCnt="7">
        <dgm:presLayoutVars>
          <dgm:chPref val="3"/>
        </dgm:presLayoutVars>
      </dgm:prSet>
      <dgm:spPr/>
    </dgm:pt>
    <dgm:pt modelId="{F82713D5-B5C9-4B21-A1BD-FF4ED05112CC}" type="pres">
      <dgm:prSet presAssocID="{D53CF3A0-3884-402E-88D2-5311827713E7}" presName="hierChild3" presStyleCnt="0"/>
      <dgm:spPr/>
    </dgm:pt>
    <dgm:pt modelId="{9FACAE33-6E5C-4BA6-9A00-D77BEBAB37BD}" type="pres">
      <dgm:prSet presAssocID="{DE22738B-EBA0-4145-9973-65971FF45F03}" presName="Name10" presStyleLbl="parChTrans1D2" presStyleIdx="3" presStyleCnt="6"/>
      <dgm:spPr/>
    </dgm:pt>
    <dgm:pt modelId="{EBE0C82C-1710-4611-9E49-F421035AB99A}" type="pres">
      <dgm:prSet presAssocID="{6B9CCA6D-BC7A-42EB-9EA9-BA77B9F5AA20}" presName="hierRoot2" presStyleCnt="0"/>
      <dgm:spPr/>
    </dgm:pt>
    <dgm:pt modelId="{08727EBA-E76A-43C2-8398-740D48DDE173}" type="pres">
      <dgm:prSet presAssocID="{6B9CCA6D-BC7A-42EB-9EA9-BA77B9F5AA20}" presName="composite2" presStyleCnt="0"/>
      <dgm:spPr/>
    </dgm:pt>
    <dgm:pt modelId="{FF596514-62F9-4C08-8073-1FF6BD02F926}" type="pres">
      <dgm:prSet presAssocID="{6B9CCA6D-BC7A-42EB-9EA9-BA77B9F5AA20}" presName="image2" presStyleLbl="node2" presStyleIdx="3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66B868B-7A0D-4121-B575-8230366F8E2F}" type="pres">
      <dgm:prSet presAssocID="{6B9CCA6D-BC7A-42EB-9EA9-BA77B9F5AA20}" presName="text2" presStyleLbl="revTx" presStyleIdx="4" presStyleCnt="7">
        <dgm:presLayoutVars>
          <dgm:chPref val="3"/>
        </dgm:presLayoutVars>
      </dgm:prSet>
      <dgm:spPr/>
    </dgm:pt>
    <dgm:pt modelId="{695EAE3A-4A6F-4DBF-A459-6062AC08B3F9}" type="pres">
      <dgm:prSet presAssocID="{6B9CCA6D-BC7A-42EB-9EA9-BA77B9F5AA20}" presName="hierChild3" presStyleCnt="0"/>
      <dgm:spPr/>
    </dgm:pt>
    <dgm:pt modelId="{36802CC2-D6EC-4DB5-8461-006EFE358372}" type="pres">
      <dgm:prSet presAssocID="{5D36C43C-ED20-4333-8E51-C281E0B40B60}" presName="Name10" presStyleLbl="parChTrans1D2" presStyleIdx="4" presStyleCnt="6"/>
      <dgm:spPr/>
    </dgm:pt>
    <dgm:pt modelId="{7C1D864F-6C42-4D9F-A318-00DF7599522B}" type="pres">
      <dgm:prSet presAssocID="{9FD9D9FE-5EA2-4C9C-8C02-C4EE88DF5A1B}" presName="hierRoot2" presStyleCnt="0"/>
      <dgm:spPr/>
    </dgm:pt>
    <dgm:pt modelId="{40033F49-B07B-4545-9FB1-9A109C7EA73E}" type="pres">
      <dgm:prSet presAssocID="{9FD9D9FE-5EA2-4C9C-8C02-C4EE88DF5A1B}" presName="composite2" presStyleCnt="0"/>
      <dgm:spPr/>
    </dgm:pt>
    <dgm:pt modelId="{5743C319-C32D-4345-9946-44CAC510145A}" type="pres">
      <dgm:prSet presAssocID="{9FD9D9FE-5EA2-4C9C-8C02-C4EE88DF5A1B}" presName="image2" presStyleLbl="node2" presStyleIdx="4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4534FB1-1BEC-4D6C-9EED-98EF05440649}" type="pres">
      <dgm:prSet presAssocID="{9FD9D9FE-5EA2-4C9C-8C02-C4EE88DF5A1B}" presName="text2" presStyleLbl="revTx" presStyleIdx="5" presStyleCnt="7">
        <dgm:presLayoutVars>
          <dgm:chPref val="3"/>
        </dgm:presLayoutVars>
      </dgm:prSet>
      <dgm:spPr/>
    </dgm:pt>
    <dgm:pt modelId="{B531D7A6-2CC9-4F22-97BB-D058568A4381}" type="pres">
      <dgm:prSet presAssocID="{9FD9D9FE-5EA2-4C9C-8C02-C4EE88DF5A1B}" presName="hierChild3" presStyleCnt="0"/>
      <dgm:spPr/>
    </dgm:pt>
    <dgm:pt modelId="{D82E179D-EB70-48E4-B46F-B88006549DE5}" type="pres">
      <dgm:prSet presAssocID="{12AAE8E0-8310-4221-9A69-563FFC31F414}" presName="Name10" presStyleLbl="parChTrans1D2" presStyleIdx="5" presStyleCnt="6"/>
      <dgm:spPr/>
    </dgm:pt>
    <dgm:pt modelId="{A9520ECD-F332-42E2-B8C9-15523729C6B8}" type="pres">
      <dgm:prSet presAssocID="{7300B890-C1A3-4810-8785-7F95B47DF6A8}" presName="hierRoot2" presStyleCnt="0"/>
      <dgm:spPr/>
    </dgm:pt>
    <dgm:pt modelId="{4ADB94AF-3A92-485B-B057-8A5BD11E1A11}" type="pres">
      <dgm:prSet presAssocID="{7300B890-C1A3-4810-8785-7F95B47DF6A8}" presName="composite2" presStyleCnt="0"/>
      <dgm:spPr/>
    </dgm:pt>
    <dgm:pt modelId="{D12C8638-AC53-472E-934A-E34AB9A87126}" type="pres">
      <dgm:prSet presAssocID="{7300B890-C1A3-4810-8785-7F95B47DF6A8}" presName="image2" presStyleLbl="node2" presStyleIdx="5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E5CEDA21-A127-4A71-B357-C251DCF3A98B}" type="pres">
      <dgm:prSet presAssocID="{7300B890-C1A3-4810-8785-7F95B47DF6A8}" presName="text2" presStyleLbl="revTx" presStyleIdx="6" presStyleCnt="7">
        <dgm:presLayoutVars>
          <dgm:chPref val="3"/>
        </dgm:presLayoutVars>
      </dgm:prSet>
      <dgm:spPr/>
    </dgm:pt>
    <dgm:pt modelId="{ED761A9C-D24F-4A0D-8C1C-782CA3273752}" type="pres">
      <dgm:prSet presAssocID="{7300B890-C1A3-4810-8785-7F95B47DF6A8}" presName="hierChild3" presStyleCnt="0"/>
      <dgm:spPr/>
    </dgm:pt>
  </dgm:ptLst>
  <dgm:cxnLst>
    <dgm:cxn modelId="{A6726902-C835-4DC3-A665-E665F889EC4C}" type="presOf" srcId="{7300B890-C1A3-4810-8785-7F95B47DF6A8}" destId="{E5CEDA21-A127-4A71-B357-C251DCF3A98B}" srcOrd="0" destOrd="0" presId="urn:microsoft.com/office/officeart/2009/layout/CirclePictureHierarchy"/>
    <dgm:cxn modelId="{A1870F0E-7B85-46AA-967D-4005BA6111F6}" type="presOf" srcId="{9FD9D9FE-5EA2-4C9C-8C02-C4EE88DF5A1B}" destId="{64534FB1-1BEC-4D6C-9EED-98EF05440649}" srcOrd="0" destOrd="0" presId="urn:microsoft.com/office/officeart/2009/layout/CirclePictureHierarchy"/>
    <dgm:cxn modelId="{F4E84A16-1D75-4A37-AE23-C6BDBBB45F4A}" srcId="{EA91E80A-064E-4BDF-9EFE-605739CE4B4A}" destId="{9FD9D9FE-5EA2-4C9C-8C02-C4EE88DF5A1B}" srcOrd="4" destOrd="0" parTransId="{5D36C43C-ED20-4333-8E51-C281E0B40B60}" sibTransId="{B0C00F74-B76A-4884-A76B-41DFC1E08BB0}"/>
    <dgm:cxn modelId="{295F2734-4C32-4F61-9B19-2D86E9046488}" type="presOf" srcId="{D53CF3A0-3884-402E-88D2-5311827713E7}" destId="{2198DDEC-50AE-4485-B56F-6CB49A796F97}" srcOrd="0" destOrd="0" presId="urn:microsoft.com/office/officeart/2009/layout/CirclePictureHierarchy"/>
    <dgm:cxn modelId="{AD26C835-ACB8-45C3-B6F4-5A99AC9C0687}" srcId="{EA91E80A-064E-4BDF-9EFE-605739CE4B4A}" destId="{F8C6928A-D74B-4F2B-B5D3-59AD9108B7BC}" srcOrd="1" destOrd="0" parTransId="{F4B453D6-D3E8-46C7-B94D-D0DCC35B1D9B}" sibTransId="{5D07A38A-4921-420F-994F-093DD182554F}"/>
    <dgm:cxn modelId="{FB23C33E-36FD-4A52-BEBB-FA3ACADFC671}" srcId="{EA91E80A-064E-4BDF-9EFE-605739CE4B4A}" destId="{7300B890-C1A3-4810-8785-7F95B47DF6A8}" srcOrd="5" destOrd="0" parTransId="{12AAE8E0-8310-4221-9A69-563FFC31F414}" sibTransId="{E059543D-A914-43DE-8CDE-0E162F2E5E21}"/>
    <dgm:cxn modelId="{726EAC5D-E1CD-4A62-AA9D-7594EAFAC50E}" type="presOf" srcId="{DE22738B-EBA0-4145-9973-65971FF45F03}" destId="{9FACAE33-6E5C-4BA6-9A00-D77BEBAB37BD}" srcOrd="0" destOrd="0" presId="urn:microsoft.com/office/officeart/2009/layout/CirclePictureHierarchy"/>
    <dgm:cxn modelId="{145B8863-2D11-4EA4-B3B0-9D4A6726CAEB}" type="presOf" srcId="{5D36C43C-ED20-4333-8E51-C281E0B40B60}" destId="{36802CC2-D6EC-4DB5-8461-006EFE358372}" srcOrd="0" destOrd="0" presId="urn:microsoft.com/office/officeart/2009/layout/CirclePictureHierarchy"/>
    <dgm:cxn modelId="{8CF44049-A462-4E94-8F12-0673FE3C3473}" type="presOf" srcId="{6B9CCA6D-BC7A-42EB-9EA9-BA77B9F5AA20}" destId="{366B868B-7A0D-4121-B575-8230366F8E2F}" srcOrd="0" destOrd="0" presId="urn:microsoft.com/office/officeart/2009/layout/CirclePictureHierarchy"/>
    <dgm:cxn modelId="{1464686E-7EF4-4F7C-80C2-9E94D10D2DC3}" type="presOf" srcId="{EB5108EE-86FF-4010-BED1-B41EBD02EFA8}" destId="{ADC1E296-D857-48DF-B0E1-B64F3CC96E74}" srcOrd="0" destOrd="0" presId="urn:microsoft.com/office/officeart/2009/layout/CirclePictureHierarchy"/>
    <dgm:cxn modelId="{A315FA76-1391-4DC4-AD15-111D176735F3}" type="presOf" srcId="{6533FA16-85E2-4F02-9838-C9FAE172B33A}" destId="{15897298-CFC2-4B2E-BC19-5923DC9CB42F}" srcOrd="0" destOrd="0" presId="urn:microsoft.com/office/officeart/2009/layout/CirclePictureHierarchy"/>
    <dgm:cxn modelId="{5A4F3090-3235-4CF3-88EA-4DD5748978BB}" type="presOf" srcId="{F4B453D6-D3E8-46C7-B94D-D0DCC35B1D9B}" destId="{9643F512-2C34-48C6-A8FD-13F69352E35B}" srcOrd="0" destOrd="0" presId="urn:microsoft.com/office/officeart/2009/layout/CirclePictureHierarchy"/>
    <dgm:cxn modelId="{0AAD4C9D-4918-4449-94CA-8C6876CF6FD0}" srcId="{EA91E80A-064E-4BDF-9EFE-605739CE4B4A}" destId="{6B9CCA6D-BC7A-42EB-9EA9-BA77B9F5AA20}" srcOrd="3" destOrd="0" parTransId="{DE22738B-EBA0-4145-9973-65971FF45F03}" sibTransId="{36D3698C-EDD8-49B9-95EC-2C837B6285C4}"/>
    <dgm:cxn modelId="{0CC985A9-3658-42E8-B3C4-8D5F546D1DBC}" srcId="{EA91E80A-064E-4BDF-9EFE-605739CE4B4A}" destId="{D53CF3A0-3884-402E-88D2-5311827713E7}" srcOrd="2" destOrd="0" parTransId="{6533FA16-85E2-4F02-9838-C9FAE172B33A}" sibTransId="{84E4DC28-C8AC-4A2C-9367-E2B67544D38C}"/>
    <dgm:cxn modelId="{9FC29DB2-D84E-4057-AC05-EE19536B0F91}" type="presOf" srcId="{12C7E6AA-29AA-4CDA-B82C-488AB826E084}" destId="{948D2335-3720-4759-9699-283C670C0ED4}" srcOrd="0" destOrd="0" presId="urn:microsoft.com/office/officeart/2009/layout/CirclePictureHierarchy"/>
    <dgm:cxn modelId="{1E3E32CF-E705-4FC1-B71A-43E1580B46FF}" type="presOf" srcId="{F8C6928A-D74B-4F2B-B5D3-59AD9108B7BC}" destId="{8BB4CA26-FF71-42ED-A743-70FDC60D79EC}" srcOrd="0" destOrd="0" presId="urn:microsoft.com/office/officeart/2009/layout/CirclePictureHierarchy"/>
    <dgm:cxn modelId="{60FDA8D3-7C56-4808-A54B-7A7FB3E55CF5}" type="presOf" srcId="{5691981B-71B3-4CB0-8538-E15841F867E1}" destId="{6CD09466-2E50-441D-978D-442B7562E798}" srcOrd="0" destOrd="0" presId="urn:microsoft.com/office/officeart/2009/layout/CirclePictureHierarchy"/>
    <dgm:cxn modelId="{A4614AD9-3225-44E0-9D00-5FCABBAA8E82}" srcId="{12C7E6AA-29AA-4CDA-B82C-488AB826E084}" destId="{EA91E80A-064E-4BDF-9EFE-605739CE4B4A}" srcOrd="0" destOrd="0" parTransId="{45856272-248D-4E31-A0ED-2E71D4CAE8EE}" sibTransId="{97039014-7006-4132-BA74-CCC3A7238BD1}"/>
    <dgm:cxn modelId="{2F1816DA-24EC-4EDD-A22B-58167C21A0D6}" type="presOf" srcId="{12AAE8E0-8310-4221-9A69-563FFC31F414}" destId="{D82E179D-EB70-48E4-B46F-B88006549DE5}" srcOrd="0" destOrd="0" presId="urn:microsoft.com/office/officeart/2009/layout/CirclePictureHierarchy"/>
    <dgm:cxn modelId="{1392BBDC-ADA2-449B-95BC-161B52F9D976}" type="presOf" srcId="{EA91E80A-064E-4BDF-9EFE-605739CE4B4A}" destId="{40F2CA67-3ED9-4807-B45B-E70C6F2E5731}" srcOrd="0" destOrd="0" presId="urn:microsoft.com/office/officeart/2009/layout/CirclePictureHierarchy"/>
    <dgm:cxn modelId="{279FFDEC-B8FD-469F-AD97-ABDED6AB8A5A}" srcId="{EA91E80A-064E-4BDF-9EFE-605739CE4B4A}" destId="{5691981B-71B3-4CB0-8538-E15841F867E1}" srcOrd="0" destOrd="0" parTransId="{EB5108EE-86FF-4010-BED1-B41EBD02EFA8}" sibTransId="{01C21B5C-0E4B-422B-9906-562D7F299392}"/>
    <dgm:cxn modelId="{4484AEBC-BADD-48CA-B5AE-73BEA213D69B}" type="presParOf" srcId="{948D2335-3720-4759-9699-283C670C0ED4}" destId="{22633FC1-35D6-4A5A-92AA-474464564AA8}" srcOrd="0" destOrd="0" presId="urn:microsoft.com/office/officeart/2009/layout/CirclePictureHierarchy"/>
    <dgm:cxn modelId="{3668A491-B8F1-478B-9ED8-5FDD1CC6EF88}" type="presParOf" srcId="{22633FC1-35D6-4A5A-92AA-474464564AA8}" destId="{16681BEB-F062-404F-B716-8F556BE740F2}" srcOrd="0" destOrd="0" presId="urn:microsoft.com/office/officeart/2009/layout/CirclePictureHierarchy"/>
    <dgm:cxn modelId="{31781B00-B5E8-4540-B98E-173BC202BC06}" type="presParOf" srcId="{16681BEB-F062-404F-B716-8F556BE740F2}" destId="{2EA75DF4-BE66-485A-BE5D-638FFEAF700C}" srcOrd="0" destOrd="0" presId="urn:microsoft.com/office/officeart/2009/layout/CirclePictureHierarchy"/>
    <dgm:cxn modelId="{DA7D58E7-E5E2-4F1A-A079-E3AF2C08A3FC}" type="presParOf" srcId="{16681BEB-F062-404F-B716-8F556BE740F2}" destId="{40F2CA67-3ED9-4807-B45B-E70C6F2E5731}" srcOrd="1" destOrd="0" presId="urn:microsoft.com/office/officeart/2009/layout/CirclePictureHierarchy"/>
    <dgm:cxn modelId="{08B1407F-4B65-4969-99B5-9CF915EF82E9}" type="presParOf" srcId="{22633FC1-35D6-4A5A-92AA-474464564AA8}" destId="{CC63FE83-EE9D-4927-9DFD-A265BDEBAC18}" srcOrd="1" destOrd="0" presId="urn:microsoft.com/office/officeart/2009/layout/CirclePictureHierarchy"/>
    <dgm:cxn modelId="{EACD5FA1-A154-45F0-B2CE-F2A03AB5FF88}" type="presParOf" srcId="{CC63FE83-EE9D-4927-9DFD-A265BDEBAC18}" destId="{ADC1E296-D857-48DF-B0E1-B64F3CC96E74}" srcOrd="0" destOrd="0" presId="urn:microsoft.com/office/officeart/2009/layout/CirclePictureHierarchy"/>
    <dgm:cxn modelId="{657D2824-6DED-497D-8A21-1AAD9509D3AC}" type="presParOf" srcId="{CC63FE83-EE9D-4927-9DFD-A265BDEBAC18}" destId="{731C649A-B3C6-4212-B825-BD686A9C78D0}" srcOrd="1" destOrd="0" presId="urn:microsoft.com/office/officeart/2009/layout/CirclePictureHierarchy"/>
    <dgm:cxn modelId="{2298A7FD-3219-4D26-8B02-E53AFDF6C9AF}" type="presParOf" srcId="{731C649A-B3C6-4212-B825-BD686A9C78D0}" destId="{84C3F831-D59E-4500-9399-11E0E4A140FB}" srcOrd="0" destOrd="0" presId="urn:microsoft.com/office/officeart/2009/layout/CirclePictureHierarchy"/>
    <dgm:cxn modelId="{FCDBA5EA-9E1A-4363-87AE-D5980293B208}" type="presParOf" srcId="{84C3F831-D59E-4500-9399-11E0E4A140FB}" destId="{90D51DA2-9CF6-4DE2-829D-720B83F74A92}" srcOrd="0" destOrd="0" presId="urn:microsoft.com/office/officeart/2009/layout/CirclePictureHierarchy"/>
    <dgm:cxn modelId="{F9814C8C-20E5-4D9F-A0DE-37DAFB4BF2DF}" type="presParOf" srcId="{84C3F831-D59E-4500-9399-11E0E4A140FB}" destId="{6CD09466-2E50-441D-978D-442B7562E798}" srcOrd="1" destOrd="0" presId="urn:microsoft.com/office/officeart/2009/layout/CirclePictureHierarchy"/>
    <dgm:cxn modelId="{29941A5D-1FE1-4C85-8B50-03A243E09E06}" type="presParOf" srcId="{731C649A-B3C6-4212-B825-BD686A9C78D0}" destId="{F328EB42-9629-4B15-ABF4-BE34EA359F9D}" srcOrd="1" destOrd="0" presId="urn:microsoft.com/office/officeart/2009/layout/CirclePictureHierarchy"/>
    <dgm:cxn modelId="{2D144774-C13E-478E-8E47-F4202A4FB30B}" type="presParOf" srcId="{CC63FE83-EE9D-4927-9DFD-A265BDEBAC18}" destId="{9643F512-2C34-48C6-A8FD-13F69352E35B}" srcOrd="2" destOrd="0" presId="urn:microsoft.com/office/officeart/2009/layout/CirclePictureHierarchy"/>
    <dgm:cxn modelId="{51027EB2-7679-43B7-B9DB-E870313FEE3F}" type="presParOf" srcId="{CC63FE83-EE9D-4927-9DFD-A265BDEBAC18}" destId="{4C69DC8D-B8B8-45B5-8B89-FC90EC3A55DB}" srcOrd="3" destOrd="0" presId="urn:microsoft.com/office/officeart/2009/layout/CirclePictureHierarchy"/>
    <dgm:cxn modelId="{3BA02B87-11B0-4C3A-A71E-F681E89FBA8B}" type="presParOf" srcId="{4C69DC8D-B8B8-45B5-8B89-FC90EC3A55DB}" destId="{A92557B9-04F7-42F9-A898-D0D471DF0A5C}" srcOrd="0" destOrd="0" presId="urn:microsoft.com/office/officeart/2009/layout/CirclePictureHierarchy"/>
    <dgm:cxn modelId="{67FB741E-DF37-49D2-8BFD-17788CBBCA11}" type="presParOf" srcId="{A92557B9-04F7-42F9-A898-D0D471DF0A5C}" destId="{4349F381-64AC-45C2-B320-2101C7FCEED2}" srcOrd="0" destOrd="0" presId="urn:microsoft.com/office/officeart/2009/layout/CirclePictureHierarchy"/>
    <dgm:cxn modelId="{406ADC25-3185-4F92-9581-34EA03398FBB}" type="presParOf" srcId="{A92557B9-04F7-42F9-A898-D0D471DF0A5C}" destId="{8BB4CA26-FF71-42ED-A743-70FDC60D79EC}" srcOrd="1" destOrd="0" presId="urn:microsoft.com/office/officeart/2009/layout/CirclePictureHierarchy"/>
    <dgm:cxn modelId="{EE3F8F80-1EB0-40D4-9E85-58E924DFF900}" type="presParOf" srcId="{4C69DC8D-B8B8-45B5-8B89-FC90EC3A55DB}" destId="{437F1D1B-BE28-4062-BFC9-279F2FADAC74}" srcOrd="1" destOrd="0" presId="urn:microsoft.com/office/officeart/2009/layout/CirclePictureHierarchy"/>
    <dgm:cxn modelId="{FFD3F365-BF8E-4221-AD24-6FC686567F5D}" type="presParOf" srcId="{CC63FE83-EE9D-4927-9DFD-A265BDEBAC18}" destId="{15897298-CFC2-4B2E-BC19-5923DC9CB42F}" srcOrd="4" destOrd="0" presId="urn:microsoft.com/office/officeart/2009/layout/CirclePictureHierarchy"/>
    <dgm:cxn modelId="{56D796BA-5884-4787-97CD-9A4EF16DB20F}" type="presParOf" srcId="{CC63FE83-EE9D-4927-9DFD-A265BDEBAC18}" destId="{83A11C81-6785-423B-8DF2-C97DE4B7B4A3}" srcOrd="5" destOrd="0" presId="urn:microsoft.com/office/officeart/2009/layout/CirclePictureHierarchy"/>
    <dgm:cxn modelId="{80A443E3-7DEF-43A2-9271-A553C762987F}" type="presParOf" srcId="{83A11C81-6785-423B-8DF2-C97DE4B7B4A3}" destId="{2088B476-0EF0-437E-B3CD-178A3039278B}" srcOrd="0" destOrd="0" presId="urn:microsoft.com/office/officeart/2009/layout/CirclePictureHierarchy"/>
    <dgm:cxn modelId="{014C1F92-8E6C-4563-93A5-2B77AB18A944}" type="presParOf" srcId="{2088B476-0EF0-437E-B3CD-178A3039278B}" destId="{0A6C25FD-4854-447E-846D-82B0182036F0}" srcOrd="0" destOrd="0" presId="urn:microsoft.com/office/officeart/2009/layout/CirclePictureHierarchy"/>
    <dgm:cxn modelId="{E2FC410C-35F0-4D17-BE11-C818FD946E03}" type="presParOf" srcId="{2088B476-0EF0-437E-B3CD-178A3039278B}" destId="{2198DDEC-50AE-4485-B56F-6CB49A796F97}" srcOrd="1" destOrd="0" presId="urn:microsoft.com/office/officeart/2009/layout/CirclePictureHierarchy"/>
    <dgm:cxn modelId="{4F576D75-B0BE-473E-8D82-A972DF8FE740}" type="presParOf" srcId="{83A11C81-6785-423B-8DF2-C97DE4B7B4A3}" destId="{F82713D5-B5C9-4B21-A1BD-FF4ED05112CC}" srcOrd="1" destOrd="0" presId="urn:microsoft.com/office/officeart/2009/layout/CirclePictureHierarchy"/>
    <dgm:cxn modelId="{F71FAD27-A4C8-4F1C-840A-D43BDFA9E734}" type="presParOf" srcId="{CC63FE83-EE9D-4927-9DFD-A265BDEBAC18}" destId="{9FACAE33-6E5C-4BA6-9A00-D77BEBAB37BD}" srcOrd="6" destOrd="0" presId="urn:microsoft.com/office/officeart/2009/layout/CirclePictureHierarchy"/>
    <dgm:cxn modelId="{69F20CDE-932B-41EC-85F0-8A6035EE3910}" type="presParOf" srcId="{CC63FE83-EE9D-4927-9DFD-A265BDEBAC18}" destId="{EBE0C82C-1710-4611-9E49-F421035AB99A}" srcOrd="7" destOrd="0" presId="urn:microsoft.com/office/officeart/2009/layout/CirclePictureHierarchy"/>
    <dgm:cxn modelId="{9564759A-5FFD-4EE2-80C2-0DB4D75BCD7D}" type="presParOf" srcId="{EBE0C82C-1710-4611-9E49-F421035AB99A}" destId="{08727EBA-E76A-43C2-8398-740D48DDE173}" srcOrd="0" destOrd="0" presId="urn:microsoft.com/office/officeart/2009/layout/CirclePictureHierarchy"/>
    <dgm:cxn modelId="{DA044B51-77EA-4A6E-8541-91F588055611}" type="presParOf" srcId="{08727EBA-E76A-43C2-8398-740D48DDE173}" destId="{FF596514-62F9-4C08-8073-1FF6BD02F926}" srcOrd="0" destOrd="0" presId="urn:microsoft.com/office/officeart/2009/layout/CirclePictureHierarchy"/>
    <dgm:cxn modelId="{81050659-E76F-45F8-ACF8-80115EE2CE97}" type="presParOf" srcId="{08727EBA-E76A-43C2-8398-740D48DDE173}" destId="{366B868B-7A0D-4121-B575-8230366F8E2F}" srcOrd="1" destOrd="0" presId="urn:microsoft.com/office/officeart/2009/layout/CirclePictureHierarchy"/>
    <dgm:cxn modelId="{E04E3E6D-A8E5-4F11-AD41-B5962C8B76BB}" type="presParOf" srcId="{EBE0C82C-1710-4611-9E49-F421035AB99A}" destId="{695EAE3A-4A6F-4DBF-A459-6062AC08B3F9}" srcOrd="1" destOrd="0" presId="urn:microsoft.com/office/officeart/2009/layout/CirclePictureHierarchy"/>
    <dgm:cxn modelId="{92F8D174-A82E-4EF7-8AC3-F512D6FAC39C}" type="presParOf" srcId="{CC63FE83-EE9D-4927-9DFD-A265BDEBAC18}" destId="{36802CC2-D6EC-4DB5-8461-006EFE358372}" srcOrd="8" destOrd="0" presId="urn:microsoft.com/office/officeart/2009/layout/CirclePictureHierarchy"/>
    <dgm:cxn modelId="{06D847FC-32C8-4794-A107-D05FF2CB8463}" type="presParOf" srcId="{CC63FE83-EE9D-4927-9DFD-A265BDEBAC18}" destId="{7C1D864F-6C42-4D9F-A318-00DF7599522B}" srcOrd="9" destOrd="0" presId="urn:microsoft.com/office/officeart/2009/layout/CirclePictureHierarchy"/>
    <dgm:cxn modelId="{342761AC-D8F4-4CC5-A194-D56602AFA479}" type="presParOf" srcId="{7C1D864F-6C42-4D9F-A318-00DF7599522B}" destId="{40033F49-B07B-4545-9FB1-9A109C7EA73E}" srcOrd="0" destOrd="0" presId="urn:microsoft.com/office/officeart/2009/layout/CirclePictureHierarchy"/>
    <dgm:cxn modelId="{655AB988-5E4C-4BC2-92A4-61A1F8938DC8}" type="presParOf" srcId="{40033F49-B07B-4545-9FB1-9A109C7EA73E}" destId="{5743C319-C32D-4345-9946-44CAC510145A}" srcOrd="0" destOrd="0" presId="urn:microsoft.com/office/officeart/2009/layout/CirclePictureHierarchy"/>
    <dgm:cxn modelId="{8BF4F6EE-1855-49DC-A80A-2759B32AC2D8}" type="presParOf" srcId="{40033F49-B07B-4545-9FB1-9A109C7EA73E}" destId="{64534FB1-1BEC-4D6C-9EED-98EF05440649}" srcOrd="1" destOrd="0" presId="urn:microsoft.com/office/officeart/2009/layout/CirclePictureHierarchy"/>
    <dgm:cxn modelId="{CBAED4F0-DB2E-46AB-8FA6-AD3AB0FD8248}" type="presParOf" srcId="{7C1D864F-6C42-4D9F-A318-00DF7599522B}" destId="{B531D7A6-2CC9-4F22-97BB-D058568A4381}" srcOrd="1" destOrd="0" presId="urn:microsoft.com/office/officeart/2009/layout/CirclePictureHierarchy"/>
    <dgm:cxn modelId="{39AC8031-C4E6-4EDF-94B0-A5D157BBC2FE}" type="presParOf" srcId="{CC63FE83-EE9D-4927-9DFD-A265BDEBAC18}" destId="{D82E179D-EB70-48E4-B46F-B88006549DE5}" srcOrd="10" destOrd="0" presId="urn:microsoft.com/office/officeart/2009/layout/CirclePictureHierarchy"/>
    <dgm:cxn modelId="{910BCFC1-D72A-4152-B93D-407E899FF2CA}" type="presParOf" srcId="{CC63FE83-EE9D-4927-9DFD-A265BDEBAC18}" destId="{A9520ECD-F332-42E2-B8C9-15523729C6B8}" srcOrd="11" destOrd="0" presId="urn:microsoft.com/office/officeart/2009/layout/CirclePictureHierarchy"/>
    <dgm:cxn modelId="{799DF04A-E786-4BB4-8227-8900A1105C82}" type="presParOf" srcId="{A9520ECD-F332-42E2-B8C9-15523729C6B8}" destId="{4ADB94AF-3A92-485B-B057-8A5BD11E1A11}" srcOrd="0" destOrd="0" presId="urn:microsoft.com/office/officeart/2009/layout/CirclePictureHierarchy"/>
    <dgm:cxn modelId="{771B7D22-3475-4E7B-B117-8B5A8E4FF52A}" type="presParOf" srcId="{4ADB94AF-3A92-485B-B057-8A5BD11E1A11}" destId="{D12C8638-AC53-472E-934A-E34AB9A87126}" srcOrd="0" destOrd="0" presId="urn:microsoft.com/office/officeart/2009/layout/CirclePictureHierarchy"/>
    <dgm:cxn modelId="{8CC9C12D-D015-4C45-A1E2-3937DF1AEF2C}" type="presParOf" srcId="{4ADB94AF-3A92-485B-B057-8A5BD11E1A11}" destId="{E5CEDA21-A127-4A71-B357-C251DCF3A98B}" srcOrd="1" destOrd="0" presId="urn:microsoft.com/office/officeart/2009/layout/CirclePictureHierarchy"/>
    <dgm:cxn modelId="{98E3DB0B-1E2E-4629-B6AA-2CBAFEE6E811}" type="presParOf" srcId="{A9520ECD-F332-42E2-B8C9-15523729C6B8}" destId="{ED761A9C-D24F-4A0D-8C1C-782CA3273752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E179D-EB70-48E4-B46F-B88006549DE5}">
      <dsp:nvSpPr>
        <dsp:cNvPr id="0" name=""/>
        <dsp:cNvSpPr/>
      </dsp:nvSpPr>
      <dsp:spPr>
        <a:xfrm>
          <a:off x="5000725" y="953755"/>
          <a:ext cx="4912074" cy="219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416"/>
              </a:lnTo>
              <a:lnTo>
                <a:pt x="4912074" y="110416"/>
              </a:lnTo>
              <a:lnTo>
                <a:pt x="4912074" y="219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02CC2-D6EC-4DB5-8461-006EFE358372}">
      <dsp:nvSpPr>
        <dsp:cNvPr id="0" name=""/>
        <dsp:cNvSpPr/>
      </dsp:nvSpPr>
      <dsp:spPr>
        <a:xfrm>
          <a:off x="5000725" y="953755"/>
          <a:ext cx="2999344" cy="219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416"/>
              </a:lnTo>
              <a:lnTo>
                <a:pt x="2999344" y="110416"/>
              </a:lnTo>
              <a:lnTo>
                <a:pt x="2999344" y="219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CAE33-6E5C-4BA6-9A00-D77BEBAB37BD}">
      <dsp:nvSpPr>
        <dsp:cNvPr id="0" name=""/>
        <dsp:cNvSpPr/>
      </dsp:nvSpPr>
      <dsp:spPr>
        <a:xfrm>
          <a:off x="5000725" y="953755"/>
          <a:ext cx="1086614" cy="219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416"/>
              </a:lnTo>
              <a:lnTo>
                <a:pt x="1086614" y="110416"/>
              </a:lnTo>
              <a:lnTo>
                <a:pt x="1086614" y="219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97298-CFC2-4B2E-BC19-5923DC9CB42F}">
      <dsp:nvSpPr>
        <dsp:cNvPr id="0" name=""/>
        <dsp:cNvSpPr/>
      </dsp:nvSpPr>
      <dsp:spPr>
        <a:xfrm>
          <a:off x="4174609" y="953755"/>
          <a:ext cx="826115" cy="219094"/>
        </a:xfrm>
        <a:custGeom>
          <a:avLst/>
          <a:gdLst/>
          <a:ahLst/>
          <a:cxnLst/>
          <a:rect l="0" t="0" r="0" b="0"/>
          <a:pathLst>
            <a:path>
              <a:moveTo>
                <a:pt x="826115" y="0"/>
              </a:moveTo>
              <a:lnTo>
                <a:pt x="826115" y="110416"/>
              </a:lnTo>
              <a:lnTo>
                <a:pt x="0" y="110416"/>
              </a:lnTo>
              <a:lnTo>
                <a:pt x="0" y="219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3F512-2C34-48C6-A8FD-13F69352E35B}">
      <dsp:nvSpPr>
        <dsp:cNvPr id="0" name=""/>
        <dsp:cNvSpPr/>
      </dsp:nvSpPr>
      <dsp:spPr>
        <a:xfrm>
          <a:off x="2261879" y="953755"/>
          <a:ext cx="2738846" cy="219094"/>
        </a:xfrm>
        <a:custGeom>
          <a:avLst/>
          <a:gdLst/>
          <a:ahLst/>
          <a:cxnLst/>
          <a:rect l="0" t="0" r="0" b="0"/>
          <a:pathLst>
            <a:path>
              <a:moveTo>
                <a:pt x="2738846" y="0"/>
              </a:moveTo>
              <a:lnTo>
                <a:pt x="2738846" y="110416"/>
              </a:lnTo>
              <a:lnTo>
                <a:pt x="0" y="110416"/>
              </a:lnTo>
              <a:lnTo>
                <a:pt x="0" y="219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1E296-D857-48DF-B0E1-B64F3CC96E74}">
      <dsp:nvSpPr>
        <dsp:cNvPr id="0" name=""/>
        <dsp:cNvSpPr/>
      </dsp:nvSpPr>
      <dsp:spPr>
        <a:xfrm>
          <a:off x="349149" y="953755"/>
          <a:ext cx="4651576" cy="219094"/>
        </a:xfrm>
        <a:custGeom>
          <a:avLst/>
          <a:gdLst/>
          <a:ahLst/>
          <a:cxnLst/>
          <a:rect l="0" t="0" r="0" b="0"/>
          <a:pathLst>
            <a:path>
              <a:moveTo>
                <a:pt x="4651576" y="0"/>
              </a:moveTo>
              <a:lnTo>
                <a:pt x="4651576" y="110416"/>
              </a:lnTo>
              <a:lnTo>
                <a:pt x="0" y="110416"/>
              </a:lnTo>
              <a:lnTo>
                <a:pt x="0" y="219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75DF4-BE66-485A-BE5D-638FFEAF700C}">
      <dsp:nvSpPr>
        <dsp:cNvPr id="0" name=""/>
        <dsp:cNvSpPr/>
      </dsp:nvSpPr>
      <dsp:spPr>
        <a:xfrm>
          <a:off x="4652956" y="258217"/>
          <a:ext cx="695538" cy="69553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2CA67-3ED9-4807-B45B-E70C6F2E5731}">
      <dsp:nvSpPr>
        <dsp:cNvPr id="0" name=""/>
        <dsp:cNvSpPr/>
      </dsp:nvSpPr>
      <dsp:spPr>
        <a:xfrm>
          <a:off x="5252734" y="283868"/>
          <a:ext cx="1564303" cy="695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Laser Shearography NDT Applications</a:t>
          </a:r>
        </a:p>
      </dsp:txBody>
      <dsp:txXfrm>
        <a:off x="5252734" y="283868"/>
        <a:ext cx="1564303" cy="695538"/>
      </dsp:txXfrm>
    </dsp:sp>
    <dsp:sp modelId="{90D51DA2-9CF6-4DE2-829D-720B83F74A92}">
      <dsp:nvSpPr>
        <dsp:cNvPr id="0" name=""/>
        <dsp:cNvSpPr/>
      </dsp:nvSpPr>
      <dsp:spPr>
        <a:xfrm>
          <a:off x="1380" y="1172850"/>
          <a:ext cx="695538" cy="69553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09466-2E50-441D-978D-442B7562E798}">
      <dsp:nvSpPr>
        <dsp:cNvPr id="0" name=""/>
        <dsp:cNvSpPr/>
      </dsp:nvSpPr>
      <dsp:spPr>
        <a:xfrm>
          <a:off x="696918" y="1171111"/>
          <a:ext cx="1043307" cy="695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Honeycombs</a:t>
          </a:r>
        </a:p>
      </dsp:txBody>
      <dsp:txXfrm>
        <a:off x="696918" y="1171111"/>
        <a:ext cx="1043307" cy="695538"/>
      </dsp:txXfrm>
    </dsp:sp>
    <dsp:sp modelId="{4349F381-64AC-45C2-B320-2101C7FCEED2}">
      <dsp:nvSpPr>
        <dsp:cNvPr id="0" name=""/>
        <dsp:cNvSpPr/>
      </dsp:nvSpPr>
      <dsp:spPr>
        <a:xfrm>
          <a:off x="1914110" y="1172850"/>
          <a:ext cx="695538" cy="69553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4CA26-FF71-42ED-A743-70FDC60D79EC}">
      <dsp:nvSpPr>
        <dsp:cNvPr id="0" name=""/>
        <dsp:cNvSpPr/>
      </dsp:nvSpPr>
      <dsp:spPr>
        <a:xfrm>
          <a:off x="2609648" y="1171111"/>
          <a:ext cx="1043307" cy="695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Sandwiches</a:t>
          </a:r>
        </a:p>
      </dsp:txBody>
      <dsp:txXfrm>
        <a:off x="2609648" y="1171111"/>
        <a:ext cx="1043307" cy="695538"/>
      </dsp:txXfrm>
    </dsp:sp>
    <dsp:sp modelId="{0A6C25FD-4854-447E-846D-82B0182036F0}">
      <dsp:nvSpPr>
        <dsp:cNvPr id="0" name=""/>
        <dsp:cNvSpPr/>
      </dsp:nvSpPr>
      <dsp:spPr>
        <a:xfrm>
          <a:off x="3826840" y="1172850"/>
          <a:ext cx="695538" cy="69553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8DDEC-50AE-4485-B56F-6CB49A796F97}">
      <dsp:nvSpPr>
        <dsp:cNvPr id="0" name=""/>
        <dsp:cNvSpPr/>
      </dsp:nvSpPr>
      <dsp:spPr>
        <a:xfrm>
          <a:off x="4522378" y="1171111"/>
          <a:ext cx="1043307" cy="695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Laminates (Overwraps)</a:t>
          </a:r>
        </a:p>
      </dsp:txBody>
      <dsp:txXfrm>
        <a:off x="4522378" y="1171111"/>
        <a:ext cx="1043307" cy="695538"/>
      </dsp:txXfrm>
    </dsp:sp>
    <dsp:sp modelId="{FF596514-62F9-4C08-8073-1FF6BD02F926}">
      <dsp:nvSpPr>
        <dsp:cNvPr id="0" name=""/>
        <dsp:cNvSpPr/>
      </dsp:nvSpPr>
      <dsp:spPr>
        <a:xfrm>
          <a:off x="5739570" y="1172850"/>
          <a:ext cx="695538" cy="69553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B868B-7A0D-4121-B575-8230366F8E2F}">
      <dsp:nvSpPr>
        <dsp:cNvPr id="0" name=""/>
        <dsp:cNvSpPr/>
      </dsp:nvSpPr>
      <dsp:spPr>
        <a:xfrm>
          <a:off x="6435108" y="1171111"/>
          <a:ext cx="1043307" cy="695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Bondings/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Coatings</a:t>
          </a:r>
        </a:p>
      </dsp:txBody>
      <dsp:txXfrm>
        <a:off x="6435108" y="1171111"/>
        <a:ext cx="1043307" cy="695538"/>
      </dsp:txXfrm>
    </dsp:sp>
    <dsp:sp modelId="{5743C319-C32D-4345-9946-44CAC510145A}">
      <dsp:nvSpPr>
        <dsp:cNvPr id="0" name=""/>
        <dsp:cNvSpPr/>
      </dsp:nvSpPr>
      <dsp:spPr>
        <a:xfrm>
          <a:off x="7652300" y="1172850"/>
          <a:ext cx="695538" cy="69553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34FB1-1BEC-4D6C-9EED-98EF05440649}">
      <dsp:nvSpPr>
        <dsp:cNvPr id="0" name=""/>
        <dsp:cNvSpPr/>
      </dsp:nvSpPr>
      <dsp:spPr>
        <a:xfrm>
          <a:off x="8347838" y="1171111"/>
          <a:ext cx="1043307" cy="695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Compounds/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Ceramics</a:t>
          </a:r>
        </a:p>
      </dsp:txBody>
      <dsp:txXfrm>
        <a:off x="8347838" y="1171111"/>
        <a:ext cx="1043307" cy="695538"/>
      </dsp:txXfrm>
    </dsp:sp>
    <dsp:sp modelId="{D12C8638-AC53-472E-934A-E34AB9A87126}">
      <dsp:nvSpPr>
        <dsp:cNvPr id="0" name=""/>
        <dsp:cNvSpPr/>
      </dsp:nvSpPr>
      <dsp:spPr>
        <a:xfrm>
          <a:off x="9565030" y="1172850"/>
          <a:ext cx="695538" cy="695538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CEDA21-A127-4A71-B357-C251DCF3A98B}">
      <dsp:nvSpPr>
        <dsp:cNvPr id="0" name=""/>
        <dsp:cNvSpPr/>
      </dsp:nvSpPr>
      <dsp:spPr>
        <a:xfrm>
          <a:off x="10260568" y="1171111"/>
          <a:ext cx="1043307" cy="695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Spray Foams/ Sealants</a:t>
          </a:r>
        </a:p>
      </dsp:txBody>
      <dsp:txXfrm>
        <a:off x="10260568" y="1171111"/>
        <a:ext cx="1043307" cy="695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8BD4A7E-B4A2-4801-86C3-7DA95F26A0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D18BABB4-578F-429C-863F-799CFDE09E5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52E944E3-AAFD-4D07-9670-B96FB3E72C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2B4D8A06-A4CD-4B9D-AB57-BFDB312F58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C42E5968-2135-4C03-8B13-5022AB0A36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FE60DB90-5C11-4988-8D9C-2A67C6FF52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F9FDC1-35B1-40F1-81C4-A3B8C79FDAD8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9632-A522-497C-A438-EB96BA59093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07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DC971EE3-2A0D-4EC4-97AD-F80E91B97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73E8AB-28F9-4E4E-BB00-28F1E4159320}" type="slidenum">
              <a:rPr lang="en-GB" altLang="en-US" sz="1200" smtClean="0"/>
              <a:pPr/>
              <a:t>12</a:t>
            </a:fld>
            <a:endParaRPr lang="en-GB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3C3C8B4-FBBF-4C43-891E-DABCDE3A20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38868A10-39BA-42C0-AED6-7D1047C5A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5F62-B809-4B28-80F5-877018BD06D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8752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Graphite Light ATT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Graphite Light ATT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Graphite Light ATT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Graphite Light ATT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Graphite Light AT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raphite Light AT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raphite Light AT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raphite Light AT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raphite Light ATT"/>
              </a:defRPr>
            </a:lvl9pPr>
          </a:lstStyle>
          <a:p>
            <a:fld id="{3B9C6D88-F8A1-41E8-AA36-4C3F2DE55B13}" type="slidenum">
              <a:rPr lang="en-US" altLang="en-US" sz="1200" b="0">
                <a:latin typeface="Times New Roman" panose="02020603050405020304" pitchFamily="18" charset="0"/>
              </a:rPr>
              <a:pPr/>
              <a:t>22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1836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5F62-B809-4B28-80F5-877018BD06D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647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9632-A522-497C-A438-EB96BA5909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97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B5DD523-CE33-4D51-8E9B-3C9FEAE3F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D5C802-5C18-4A54-A84E-EB061ABA17F3}" type="slidenum">
              <a:rPr lang="en-GB" altLang="en-US" sz="1200" smtClean="0"/>
              <a:pPr/>
              <a:t>2</a:t>
            </a:fld>
            <a:endParaRPr lang="en-GB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05DA4BF-AF97-44C2-BCD6-89CEE927A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76D662D-CADE-484D-AE85-EF4807303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F082B681-0FEF-4483-A572-E17C890FC2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EEB761-EF21-4BE1-ADB8-642657D3EBA9}" type="slidenum">
              <a:rPr lang="en-GB" altLang="en-US" sz="1200" smtClean="0"/>
              <a:pPr/>
              <a:t>3</a:t>
            </a:fld>
            <a:endParaRPr lang="en-GB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F554BB84-B49B-4608-8B1D-E2DE807067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02E7710-02EE-4F69-8770-53D94275C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09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8888713-A270-44EE-A33A-162E50613F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EC81B8-7D56-4983-8AD6-65B4BC2F8951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0E1CC22-C9C9-41B3-85F5-DC2049C47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8B80007D-EA2F-448E-800F-DE286EF8D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481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5F62-B809-4B28-80F5-877018BD06D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222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5F62-B809-4B28-80F5-877018BD06D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231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5F62-B809-4B28-80F5-877018BD06D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9698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5F62-B809-4B28-80F5-877018BD06D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95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600" b="1" dirty="0">
                <a:sym typeface="Wingdings" panose="05000000000000000000" pitchFamily="2" charset="2"/>
              </a:rPr>
              <a:t>Higher inspection or throughput rates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Faster &amp; therefore, more economical inspections </a:t>
            </a:r>
          </a:p>
          <a:p>
            <a:pPr marL="558900" lvl="1" indent="-342900">
              <a:lnSpc>
                <a:spcPct val="150000"/>
              </a:lnSpc>
            </a:pPr>
            <a:r>
              <a:rPr lang="en-US" sz="1600" dirty="0"/>
              <a:t>Shorter manufacturing times of components</a:t>
            </a:r>
          </a:p>
          <a:p>
            <a:pPr marL="558900" lvl="1" indent="-342900">
              <a:lnSpc>
                <a:spcPct val="150000"/>
              </a:lnSpc>
            </a:pPr>
            <a:r>
              <a:rPr lang="en-US" sz="1600" dirty="0"/>
              <a:t>Lower downtimes of aircraft during servicing</a:t>
            </a:r>
          </a:p>
          <a:p>
            <a:pPr marL="180000" lvl="1" indent="-180000">
              <a:lnSpc>
                <a:spcPct val="150000"/>
              </a:lnSpc>
              <a:spcBef>
                <a:spcPts val="1000"/>
              </a:spcBef>
              <a:buFont typeface="Noto Sans" panose="020B0502040504020204" pitchFamily="34" charset="0"/>
              <a:buChar char="›"/>
            </a:pPr>
            <a:r>
              <a:rPr lang="en-US" sz="1600" b="1" dirty="0">
                <a:sym typeface="Wingdings" panose="05000000000000000000" pitchFamily="2" charset="2"/>
              </a:rPr>
              <a:t>Why is this important? </a:t>
            </a:r>
          </a:p>
          <a:p>
            <a:pPr marL="558900" lvl="1" indent="-342900">
              <a:lnSpc>
                <a:spcPct val="150000"/>
              </a:lnSpc>
            </a:pPr>
            <a:r>
              <a:rPr lang="en-US" sz="1600" dirty="0">
                <a:sym typeface="Wingdings" panose="05000000000000000000" pitchFamily="2" charset="2"/>
              </a:rPr>
              <a:t>Continued increase in the demand of new aircraft  Market</a:t>
            </a:r>
          </a:p>
          <a:p>
            <a:pPr marL="558900" lvl="1" indent="-342900">
              <a:lnSpc>
                <a:spcPct val="150000"/>
              </a:lnSpc>
            </a:pPr>
            <a:r>
              <a:rPr lang="en-US" sz="1600" dirty="0">
                <a:sym typeface="Wingdings" panose="05000000000000000000" pitchFamily="2" charset="2"/>
              </a:rPr>
              <a:t>Prolonged service operational life of current aircraft  Operators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9632-A522-497C-A438-EB96BA5909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05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1201" r="4580" b="31946"/>
          <a:stretch/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81722"/>
            <a:ext cx="10515600" cy="2387600"/>
          </a:xfrm>
        </p:spPr>
        <p:txBody>
          <a:bodyPr anchor="b">
            <a:normAutofit/>
          </a:bodyPr>
          <a:lstStyle>
            <a:lvl1pPr algn="l">
              <a:defRPr sz="2250"/>
            </a:lvl1pPr>
          </a:lstStyle>
          <a:p>
            <a:r>
              <a:rPr lang="de-DE"/>
              <a:t>Titelmasterformat durch Klicken bearbeiten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5426" y="6400897"/>
            <a:ext cx="2458375" cy="457200"/>
          </a:xfrm>
        </p:spPr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17B741-A243-4000-9BEB-3CC3C904A6F5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193260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0744"/>
            <a:ext cx="5181600" cy="47962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0744"/>
            <a:ext cx="5181600" cy="47962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1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endParaRPr lang="da-DK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17EC29-2D8F-4A72-9120-3B3549B380D2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33674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600"/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00"/>
            </a:lvl1pPr>
          </a:lstStyle>
          <a:p>
            <a:fld id="{0F5FA56B-B949-4D34-A399-02A1BF3A4BDD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396000"/>
            <a:ext cx="9000000" cy="324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1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endParaRPr lang="da-DK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C72432-69D9-4EAE-94C8-1FB52269759D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24097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115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3896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78023-CCD3-4F01-BC9D-F00289067F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662739"/>
            <a:ext cx="1083733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Slide</a:t>
            </a:r>
            <a:r>
              <a:rPr lang="en-US" altLang="en-US">
                <a:latin typeface="Times New Roman" panose="02020603050405020304" pitchFamily="18" charset="0"/>
              </a:rPr>
              <a:t>  </a:t>
            </a:r>
            <a:fld id="{CE9A6D74-15E3-4FAA-8EA4-6EA0DBA5427F}" type="slidenum">
              <a:rPr lang="en-US" altLang="en-US" b="1" smtClean="0">
                <a:latin typeface="Times New Roman" panose="02020603050405020304" pitchFamily="18" charset="0"/>
              </a:rPr>
              <a:pPr>
                <a:defRPr/>
              </a:pPr>
              <a:t>‹Nr.›</a:t>
            </a:fld>
            <a:endParaRPr lang="en-US" altLang="en-US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73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3B1D73F-640B-4621-A528-0E28ECF261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72800" y="6415088"/>
            <a:ext cx="1016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B4B4B-BB10-4D68-9545-FFEF7A58DCFA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408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1A962-894B-4746-A5D3-2E94E3BAC1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42467" y="6405563"/>
            <a:ext cx="3299884" cy="342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GB"/>
              <a:t>Laser Shearography Level 2</a:t>
            </a:r>
          </a:p>
        </p:txBody>
      </p:sp>
    </p:spTree>
    <p:extLst>
      <p:ext uri="{BB962C8B-B14F-4D97-AF65-F5344CB8AC3E}">
        <p14:creationId xmlns:p14="http://schemas.microsoft.com/office/powerpoint/2010/main" val="2215125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DF98C7-B2CC-4114-ABCB-AE37C70F50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42467" y="6405563"/>
            <a:ext cx="3299884" cy="3429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GB"/>
              <a:t>Laser Shearography Level 2</a:t>
            </a:r>
          </a:p>
        </p:txBody>
      </p:sp>
    </p:spTree>
    <p:extLst>
      <p:ext uri="{BB962C8B-B14F-4D97-AF65-F5344CB8AC3E}">
        <p14:creationId xmlns:p14="http://schemas.microsoft.com/office/powerpoint/2010/main" val="87199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1186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2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12E5461-126E-4E85-81EE-8F44D2BBAA01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415128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12808" r="4233" b="48034"/>
          <a:stretch/>
        </p:blipFill>
        <p:spPr>
          <a:xfrm>
            <a:off x="0" y="0"/>
            <a:ext cx="12192000" cy="312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835718"/>
            <a:ext cx="10515600" cy="419236"/>
          </a:xfrm>
        </p:spPr>
        <p:txBody>
          <a:bodyPr anchor="b">
            <a:normAutofit/>
          </a:bodyPr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254954"/>
            <a:ext cx="10515600" cy="110317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8"/>
          <a:stretch/>
        </p:blipFill>
        <p:spPr>
          <a:xfrm>
            <a:off x="9990276" y="274674"/>
            <a:ext cx="1371600" cy="37614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42B3229-85F4-4A6E-932E-BBE7B7D5EE37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286085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0744"/>
            <a:ext cx="5181600" cy="479621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0744"/>
            <a:ext cx="5181600" cy="479621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2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AFDD0D-FE60-4B4E-B811-000C150F2B96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221366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6000"/>
            <a:ext cx="9000000" cy="324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96144"/>
            <a:ext cx="5157787" cy="441800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893125"/>
            <a:ext cx="5157787" cy="45077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396147"/>
            <a:ext cx="5183188" cy="441801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1893125"/>
            <a:ext cx="5183188" cy="45077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a-DK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2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5BAFC64-BC28-49D4-B1DE-7AF83E343DD4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94074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380744"/>
            <a:ext cx="3452400" cy="479621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2343" y="1380744"/>
            <a:ext cx="3451460" cy="479621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369868" y="1380744"/>
            <a:ext cx="3452400" cy="479621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a-DK" dirty="0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838802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2E8E7C1-D169-4023-8747-70F4678F14F7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217947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6000"/>
            <a:ext cx="9022237" cy="324000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2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38530A-8F62-4C87-9DAB-3B4A87BECE4A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226676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8BD2F5-1F9E-49F9-8F58-19C8B3EBF7A5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365778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80744"/>
            <a:ext cx="3932237" cy="676656"/>
          </a:xfrm>
        </p:spPr>
        <p:txBody>
          <a:bodyPr anchor="b"/>
          <a:lstStyle>
            <a:lvl1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80747"/>
            <a:ext cx="6172200" cy="502015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4349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633107-504B-4CD4-9B31-47ED22354549}"/>
              </a:ext>
            </a:extLst>
          </p:cNvPr>
          <p:cNvSpPr txBox="1"/>
          <p:nvPr userDrawn="1"/>
        </p:nvSpPr>
        <p:spPr>
          <a:xfrm>
            <a:off x="3652422" y="6525279"/>
            <a:ext cx="5171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Laser </a:t>
            </a:r>
            <a:r>
              <a:rPr lang="en-US" sz="675" dirty="0" err="1"/>
              <a:t>Shearography</a:t>
            </a:r>
            <a:r>
              <a:rPr lang="en-US" sz="675" dirty="0"/>
              <a:t> NDT: Technological advantages and applications in the Marine Industry</a:t>
            </a:r>
            <a:endParaRPr lang="de-DE" sz="675" dirty="0"/>
          </a:p>
        </p:txBody>
      </p:sp>
    </p:spTree>
    <p:extLst>
      <p:ext uri="{BB962C8B-B14F-4D97-AF65-F5344CB8AC3E}">
        <p14:creationId xmlns:p14="http://schemas.microsoft.com/office/powerpoint/2010/main" val="169229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w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7923" r="4076" b="76500"/>
          <a:stretch/>
        </p:blipFill>
        <p:spPr>
          <a:xfrm>
            <a:off x="0" y="0"/>
            <a:ext cx="12192000" cy="936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651" y="396000"/>
            <a:ext cx="9000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0744"/>
            <a:ext cx="10515600" cy="501624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02864"/>
            <a:ext cx="2743200" cy="4572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00897"/>
            <a:ext cx="2743200" cy="4572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159FED9C-AD44-43E5-8C44-37C6342FB825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8"/>
          <a:stretch/>
        </p:blipFill>
        <p:spPr>
          <a:xfrm>
            <a:off x="9990276" y="274674"/>
            <a:ext cx="1371600" cy="376140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376771D-4685-45C3-BEDA-A8F3A5948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551937"/>
            <a:ext cx="5029200" cy="232585"/>
          </a:xfrm>
          <a:prstGeom prst="rect">
            <a:avLst/>
          </a:prstGeom>
        </p:spPr>
        <p:txBody>
          <a:bodyPr/>
          <a:lstStyle>
            <a:lvl1pPr algn="ctr">
              <a:defRPr sz="600"/>
            </a:lvl1pPr>
          </a:lstStyle>
          <a:p>
            <a:r>
              <a:rPr lang="en-US"/>
              <a:t>Laser Shearography NDT: Technological advantages and applications in the Marine Industry</a:t>
            </a:r>
            <a:endParaRPr lang="de-DE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36F990C9-05CF-4DE1-AB5A-F52F378272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51" y="6424270"/>
            <a:ext cx="21971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1CDBD44-46AA-4D0D-97C1-1CE711B0354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276" y="6396990"/>
            <a:ext cx="1260000" cy="2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53852B07-B822-48B5-88CD-4B40E34693E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042" y="6502266"/>
            <a:ext cx="2051051" cy="1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33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84" r:id="rId12"/>
    <p:sldLayoutId id="2147484085" r:id="rId13"/>
    <p:sldLayoutId id="2147484042" r:id="rId14"/>
    <p:sldLayoutId id="2147484044" r:id="rId15"/>
    <p:sldLayoutId id="2147484046" r:id="rId16"/>
    <p:sldLayoutId id="2147484047" r:id="rId17"/>
    <p:sldLayoutId id="2147484088" r:id="rId1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135000" indent="-135000" algn="l" defTabSz="685800" rtl="0" eaLnBrk="1" latinLnBrk="0" hangingPunct="1">
        <a:lnSpc>
          <a:spcPct val="90000"/>
        </a:lnSpc>
        <a:spcBef>
          <a:spcPts val="750"/>
        </a:spcBef>
        <a:buFont typeface="Noto Sans" panose="020B0502040504020204" pitchFamily="34" charset="0"/>
        <a:buChar char="›"/>
        <a:defRPr sz="150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405000" indent="-243000" algn="l" defTabSz="685800" rtl="0" eaLnBrk="1" latinLnBrk="0" hangingPunct="1">
        <a:lnSpc>
          <a:spcPct val="90000"/>
        </a:lnSpc>
        <a:spcBef>
          <a:spcPts val="375"/>
        </a:spcBef>
        <a:buFont typeface="Noto Sans" panose="020B0502040504020204" pitchFamily="34" charset="0"/>
        <a:buChar char="−"/>
        <a:defRPr sz="135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648000" indent="-135000" algn="l" defTabSz="685800" rtl="0" eaLnBrk="1" latinLnBrk="0" hangingPunct="1">
        <a:lnSpc>
          <a:spcPct val="90000"/>
        </a:lnSpc>
        <a:spcBef>
          <a:spcPts val="375"/>
        </a:spcBef>
        <a:buFont typeface="Noto Sans" panose="020B0502040504020204" pitchFamily="34" charset="0"/>
        <a:buChar char="▪"/>
        <a:defRPr sz="120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864000" indent="-108000" algn="l" defTabSz="685800" rtl="0" eaLnBrk="1" latinLnBrk="0" hangingPunct="1">
        <a:lnSpc>
          <a:spcPct val="90000"/>
        </a:lnSpc>
        <a:spcBef>
          <a:spcPts val="375"/>
        </a:spcBef>
        <a:buFont typeface="Noto Sans" panose="020B0502040504020204" pitchFamily="34" charset="0"/>
        <a:buChar char="∕"/>
        <a:defRPr sz="105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11340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w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/>
              <a:t>Laser </a:t>
            </a:r>
            <a:r>
              <a:rPr lang="en-US" sz="2400" b="1" i="1" dirty="0" err="1"/>
              <a:t>Shearography</a:t>
            </a:r>
            <a:r>
              <a:rPr lang="en-US" sz="2400" b="1" i="1" dirty="0"/>
              <a:t> NDT: </a:t>
            </a:r>
            <a:br>
              <a:rPr lang="en-US" sz="2400" b="1" i="1" dirty="0"/>
            </a:br>
            <a:r>
              <a:rPr lang="en-US" sz="2400" b="0" i="1" dirty="0"/>
              <a:t>Technological Advantages and Applications in the Marine Industry</a:t>
            </a:r>
            <a:br>
              <a:rPr lang="en-US" b="0" i="1" dirty="0"/>
            </a:br>
            <a:br>
              <a:rPr lang="en-US" b="0" i="1" dirty="0"/>
            </a:br>
            <a:r>
              <a:rPr lang="en-US" sz="1200" b="0" dirty="0"/>
              <a:t>Roland Wahler, Dantec Dynamics GmbH</a:t>
            </a:r>
            <a:endParaRPr lang="de-DE" sz="1200" b="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3662E6B-4906-4A56-9811-63ED2DF94BAF}"/>
              </a:ext>
            </a:extLst>
          </p:cNvPr>
          <p:cNvSpPr txBox="1">
            <a:spLocks/>
          </p:cNvSpPr>
          <p:nvPr/>
        </p:nvSpPr>
        <p:spPr>
          <a:xfrm>
            <a:off x="651854" y="4583486"/>
            <a:ext cx="10515600" cy="3785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Noto Sans" panose="020B0502040504020204" pitchFamily="34" charset="0"/>
              <a:buNone/>
              <a:defRPr sz="200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oto Sans" panose="020B0502040504020204" pitchFamily="34" charset="0"/>
              <a:buNone/>
              <a:defRPr sz="20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oto Sans" panose="020B0502040504020204" pitchFamily="34" charset="0"/>
              <a:buNone/>
              <a:defRPr sz="18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oto Sans" panose="020B0502040504020204" pitchFamily="34" charset="0"/>
              <a:buNone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BINDT: Marine Composites </a:t>
            </a:r>
            <a:r>
              <a:rPr lang="de-DE" sz="1600" dirty="0" err="1"/>
              <a:t>Inspection</a:t>
            </a:r>
            <a:r>
              <a:rPr lang="de-DE" sz="1600" dirty="0"/>
              <a:t> Workshop 2021, Poole</a:t>
            </a:r>
            <a:endParaRPr lang="da-DK" sz="1600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E252DDD-8B91-4420-8006-25DC61718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>
          <a:xfrm>
            <a:off x="7924800" y="5928099"/>
            <a:ext cx="1836000" cy="5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"/>
    </mc:Choice>
    <mc:Fallback xmlns="">
      <p:transition spd="slow" advTm="12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"/>
          <p:cNvSpPr>
            <a:spLocks noGrp="1"/>
          </p:cNvSpPr>
          <p:nvPr>
            <p:ph idx="1"/>
          </p:nvPr>
        </p:nvSpPr>
        <p:spPr>
          <a:xfrm>
            <a:off x="836613" y="1152995"/>
            <a:ext cx="5822371" cy="50165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400" dirty="0"/>
              <a:t>Laser Shearography has one of the </a:t>
            </a:r>
            <a:r>
              <a:rPr lang="de-DE" sz="1400" b="1" dirty="0"/>
              <a:t>highest inspection rates </a:t>
            </a:r>
            <a:r>
              <a:rPr lang="de-DE" sz="1400" dirty="0"/>
              <a:t>compared to any NDT method, specifically becasue it utilizes a large Field-of-View (FoV) from the use of multiple laser diodes.</a:t>
            </a:r>
          </a:p>
          <a:p>
            <a:pPr>
              <a:lnSpc>
                <a:spcPct val="150000"/>
              </a:lnSpc>
            </a:pPr>
            <a:r>
              <a:rPr lang="de-DE" sz="1400" dirty="0"/>
              <a:t>The </a:t>
            </a:r>
            <a:r>
              <a:rPr lang="de-DE" sz="1400" dirty="0" err="1"/>
              <a:t>FlawExplorer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8 laser diodes,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achieve</a:t>
            </a:r>
            <a:r>
              <a:rPr lang="de-DE" sz="1400" dirty="0"/>
              <a:t> an </a:t>
            </a:r>
            <a:r>
              <a:rPr lang="de-DE" sz="1400" dirty="0" err="1"/>
              <a:t>illumination</a:t>
            </a:r>
            <a:r>
              <a:rPr lang="de-DE" sz="1400" dirty="0"/>
              <a:t> </a:t>
            </a:r>
            <a:r>
              <a:rPr lang="de-DE" sz="1400" dirty="0" err="1"/>
              <a:t>area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en-US" sz="1400" dirty="0"/>
              <a:t>2.7 m (H) x 2.2 m (V), </a:t>
            </a:r>
            <a:br>
              <a:rPr lang="en-US" sz="1400" dirty="0"/>
            </a:br>
            <a:r>
              <a:rPr lang="de-DE" sz="1400" dirty="0"/>
              <a:t>6 m² can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covered</a:t>
            </a:r>
            <a:r>
              <a:rPr lang="de-DE" sz="1400" dirty="0"/>
              <a:t> per </a:t>
            </a:r>
            <a:r>
              <a:rPr lang="de-DE" sz="1400" dirty="0" err="1"/>
              <a:t>sibngle</a:t>
            </a:r>
            <a:r>
              <a:rPr lang="de-DE" sz="1400" dirty="0"/>
              <a:t> </a:t>
            </a:r>
            <a:r>
              <a:rPr lang="de-DE" sz="1400" dirty="0" err="1"/>
              <a:t>inspection</a:t>
            </a:r>
            <a:r>
              <a:rPr lang="de-DE" sz="1400" dirty="0"/>
              <a:t>.</a:t>
            </a:r>
          </a:p>
          <a:p>
            <a:pPr>
              <a:lnSpc>
                <a:spcPct val="150000"/>
              </a:lnSpc>
            </a:pPr>
            <a:r>
              <a:rPr lang="de-DE" sz="1400" dirty="0"/>
              <a:t>Coupled with short loading time application, an </a:t>
            </a:r>
            <a:r>
              <a:rPr lang="de-DE" sz="1400" b="1" dirty="0"/>
              <a:t>inspection rate of multiple m² can be achieved per minute</a:t>
            </a:r>
            <a:r>
              <a:rPr lang="de-DE" sz="1400" dirty="0"/>
              <a:t>! This </a:t>
            </a:r>
            <a:r>
              <a:rPr lang="de-DE" sz="1400" dirty="0" err="1"/>
              <a:t>allows</a:t>
            </a:r>
            <a:r>
              <a:rPr lang="de-DE" sz="1400" dirty="0"/>
              <a:t> </a:t>
            </a:r>
            <a:r>
              <a:rPr lang="de-DE" sz="1400" dirty="0" err="1"/>
              <a:t>faster</a:t>
            </a:r>
            <a:r>
              <a:rPr lang="de-DE" sz="1400" dirty="0"/>
              <a:t> and more economical NDT inspections.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6651" y="396000"/>
            <a:ext cx="9000000" cy="324000"/>
          </a:xfrm>
        </p:spPr>
        <p:txBody>
          <a:bodyPr/>
          <a:lstStyle/>
          <a:p>
            <a:r>
              <a:rPr lang="de-DE" sz="2200" dirty="0"/>
              <a:t>Laser </a:t>
            </a:r>
            <a:r>
              <a:rPr lang="de-DE" sz="2200" dirty="0" err="1"/>
              <a:t>Shearography</a:t>
            </a:r>
            <a:r>
              <a:rPr lang="de-DE" sz="2200" dirty="0"/>
              <a:t> – A fast NDT </a:t>
            </a:r>
            <a:r>
              <a:rPr lang="de-DE" sz="2200" dirty="0" err="1"/>
              <a:t>Technique</a:t>
            </a:r>
            <a:endParaRPr lang="de-DE" sz="22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>
          <a:xfrm>
            <a:off x="8610600" y="6400897"/>
            <a:ext cx="2743200" cy="457200"/>
          </a:xfrm>
        </p:spPr>
        <p:txBody>
          <a:bodyPr/>
          <a:lstStyle/>
          <a:p>
            <a:fld id="{159FED9C-AD44-43E5-8C44-37C6342FB825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2D53A4F9-B3A2-4F06-B7AE-B5068D867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25" y="1152995"/>
            <a:ext cx="4780959" cy="4695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4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2"/>
    </mc:Choice>
    <mc:Fallback xmlns="">
      <p:transition advTm="8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D571E46F-9FB1-4A6F-9731-2FB4272239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dirty="0" err="1"/>
              <a:t>FlawExplorer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FlawHunter</a:t>
            </a:r>
            <a:endParaRPr lang="en-US" altLang="en-US" sz="2400" dirty="0"/>
          </a:p>
        </p:txBody>
      </p:sp>
      <p:sp>
        <p:nvSpPr>
          <p:cNvPr id="25603" name="Footer Placeholder 2">
            <a:extLst>
              <a:ext uri="{FF2B5EF4-FFF2-40B4-BE49-F238E27FC236}">
                <a16:creationId xmlns:a16="http://schemas.microsoft.com/office/drawing/2014/main" id="{9652DE2B-F14C-46CE-860A-4D4375D59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/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2955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686040" indent="-263862">
              <a:spcBef>
                <a:spcPct val="20000"/>
              </a:spcBef>
              <a:buChar char="–"/>
              <a:defRPr sz="2586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055446" indent="-211089">
              <a:spcBef>
                <a:spcPct val="20000"/>
              </a:spcBef>
              <a:buChar char="•"/>
              <a:defRPr sz="2216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477625" indent="-211089">
              <a:spcBef>
                <a:spcPct val="20000"/>
              </a:spcBef>
              <a:buChar char="–"/>
              <a:defRPr sz="1847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1899803" indent="-211089">
              <a:spcBef>
                <a:spcPct val="20000"/>
              </a:spcBef>
              <a:buChar char="»"/>
              <a:defRPr sz="1847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321982" indent="-21108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7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744160" indent="-21108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7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166339" indent="-21108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7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588517" indent="-21108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7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defTabSz="844357">
              <a:spcBef>
                <a:spcPct val="0"/>
              </a:spcBef>
              <a:buNone/>
              <a:defRPr/>
            </a:pPr>
            <a:r>
              <a:rPr lang="en-GB" altLang="en-US" sz="2216">
                <a:solidFill>
                  <a:srgbClr val="FFFFFF"/>
                </a:solidFill>
                <a:latin typeface="Times New Roman" panose="02020603050405020304" pitchFamily="18" charset="0"/>
              </a:rPr>
              <a:t>Laser Shearography Level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0D5D2-48AE-4577-BE0E-D7F7C043E709}"/>
              </a:ext>
            </a:extLst>
          </p:cNvPr>
          <p:cNvSpPr txBox="1"/>
          <p:nvPr/>
        </p:nvSpPr>
        <p:spPr>
          <a:xfrm>
            <a:off x="445903" y="4794395"/>
            <a:ext cx="53452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4357"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8 units of low power laser diodes increase the area of coverage and gives great flexibility</a:t>
            </a:r>
          </a:p>
          <a:p>
            <a:pPr defTabSz="844357">
              <a:defRPr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defTabSz="844357"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Large </a:t>
            </a:r>
            <a:r>
              <a:rPr lang="en-US" sz="1600" dirty="0" err="1">
                <a:solidFill>
                  <a:srgbClr val="000000"/>
                </a:solidFill>
                <a:latin typeface="+mn-lt"/>
              </a:rPr>
              <a:t>FoV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 up to 6m²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3F1390B3-B5AA-4CC1-9FA4-B06B3944B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1278518"/>
            <a:ext cx="5806183" cy="3141081"/>
          </a:xfrm>
          <a:prstGeom prst="rect">
            <a:avLst/>
          </a:prstGeom>
        </p:spPr>
      </p:pic>
      <p:pic>
        <p:nvPicPr>
          <p:cNvPr id="9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BDF77465-1E53-4B75-B34F-3D0A67C15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"/>
          <a:stretch/>
        </p:blipFill>
        <p:spPr bwMode="auto">
          <a:xfrm>
            <a:off x="7797401" y="2056025"/>
            <a:ext cx="4078500" cy="284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DF91354-F307-43C9-94E3-9F2B5512D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15480" r="32050" b="3365"/>
          <a:stretch/>
        </p:blipFill>
        <p:spPr bwMode="auto">
          <a:xfrm>
            <a:off x="7239277" y="1286376"/>
            <a:ext cx="2197600" cy="244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81CAECE8-3B29-444E-AB82-7B1C80F8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009193"/>
            <a:ext cx="443089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 dirty="0">
                <a:latin typeface="+mn-lt"/>
              </a:rPr>
              <a:t>Ergonomic handling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latin typeface="+mn-lt"/>
              </a:rPr>
              <a:t>Contour following automatic locking feet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Lightweight but strong hood for in-field operation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72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E84BAD9-0C96-4F15-B4B1-8E6389318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400" dirty="0"/>
              <a:t>Laser </a:t>
            </a:r>
            <a:r>
              <a:rPr lang="en-GB" altLang="en-US" sz="2400" dirty="0" err="1"/>
              <a:t>Shearography</a:t>
            </a:r>
            <a:r>
              <a:rPr lang="en-GB" altLang="en-US" sz="2400" dirty="0"/>
              <a:t> used in the Marine Domain</a:t>
            </a:r>
            <a:endParaRPr lang="en-US" altLang="en-US" sz="2400" dirty="0"/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AF9FE25D-8702-472C-9A9D-40C9F127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7" r="28571"/>
          <a:stretch>
            <a:fillRect/>
          </a:stretch>
        </p:blipFill>
        <p:spPr bwMode="auto">
          <a:xfrm>
            <a:off x="2111242" y="4246488"/>
            <a:ext cx="3499114" cy="188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894A5FFB-A7D2-4998-9DDF-9BFFC767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04" y="1113472"/>
            <a:ext cx="2819399" cy="148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E439E55C-AC00-49C4-B48A-B29ECB369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60710"/>
            <a:ext cx="79859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Common feature of all these – Composite Sandwich Construction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All tested in production or in-service</a:t>
            </a:r>
            <a:endParaRPr lang="en-US" altLang="en-US" sz="1800" dirty="0">
              <a:latin typeface="+mn-lt"/>
            </a:endParaRPr>
          </a:p>
        </p:txBody>
      </p:sp>
      <p:pic>
        <p:nvPicPr>
          <p:cNvPr id="50182" name="Picture 6">
            <a:extLst>
              <a:ext uri="{FF2B5EF4-FFF2-40B4-BE49-F238E27FC236}">
                <a16:creationId xmlns:a16="http://schemas.microsoft.com/office/drawing/2014/main" id="{7B1C86D9-D95B-48F8-980D-EF250849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b="2966"/>
          <a:stretch>
            <a:fillRect/>
          </a:stretch>
        </p:blipFill>
        <p:spPr bwMode="auto">
          <a:xfrm>
            <a:off x="258577" y="1160889"/>
            <a:ext cx="1797287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8">
            <a:extLst>
              <a:ext uri="{FF2B5EF4-FFF2-40B4-BE49-F238E27FC236}">
                <a16:creationId xmlns:a16="http://schemas.microsoft.com/office/drawing/2014/main" id="{F5E7E54E-A313-4FAD-A365-653B4525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58" y="1115173"/>
            <a:ext cx="2447225" cy="14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B8404DF-DAD1-4E61-ADFD-6A0808DBA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96" y="1116298"/>
            <a:ext cx="2216410" cy="14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21317EFD-0703-4DC1-837B-4D953A790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33640"/>
            <a:ext cx="2810951" cy="188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11">
            <a:extLst>
              <a:ext uri="{FF2B5EF4-FFF2-40B4-BE49-F238E27FC236}">
                <a16:creationId xmlns:a16="http://schemas.microsoft.com/office/drawing/2014/main" id="{EE3D4D86-2195-4D85-88EE-18BCA17B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395" y="4233640"/>
            <a:ext cx="2864988" cy="188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110">
            <a:extLst>
              <a:ext uri="{FF2B5EF4-FFF2-40B4-BE49-F238E27FC236}">
                <a16:creationId xmlns:a16="http://schemas.microsoft.com/office/drawing/2014/main" id="{B1667AF1-3030-46A5-9A60-15B1A821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796593"/>
            <a:ext cx="2122983" cy="126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1CE2B4AF-8C35-4668-9A58-675A15F0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6207"/>
            <a:ext cx="2055864" cy="265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47F8D5C-A2EE-4809-B813-B4E6AF6A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400" dirty="0"/>
              <a:t>100% Coverage of Hull &amp; Fore deck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3DCB29-CF4D-4FEF-9324-060B0C2A54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13</a:t>
            </a:fld>
            <a:endParaRPr lang="de-DE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B2E0603-DAA9-48C2-8A99-40666C40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343369" y="2834146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42A5D50-405D-407E-ACBA-B46F900E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42" y="1931987"/>
            <a:ext cx="39909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66E7B630-4559-44DC-9060-299E72D6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47" y="2689685"/>
            <a:ext cx="278049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de-DE" sz="2000" dirty="0">
                <a:cs typeface="Times New Roman" panose="02020603050405020304" pitchFamily="18" charset="0"/>
              </a:rPr>
              <a:t>Carbon fibre skins with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de-DE" sz="2000" dirty="0">
                <a:cs typeface="Times New Roman" panose="02020603050405020304" pitchFamily="18" charset="0"/>
              </a:rPr>
              <a:t>Nomex Core sandwich</a:t>
            </a:r>
          </a:p>
        </p:txBody>
      </p:sp>
    </p:spTree>
    <p:extLst>
      <p:ext uri="{BB962C8B-B14F-4D97-AF65-F5344CB8AC3E}">
        <p14:creationId xmlns:p14="http://schemas.microsoft.com/office/powerpoint/2010/main" val="2147646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/>
          <a:srcRect l="8919" r="3254"/>
          <a:stretch/>
        </p:blipFill>
        <p:spPr>
          <a:xfrm>
            <a:off x="8158497" y="1035827"/>
            <a:ext cx="3997425" cy="381641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14</a:t>
            </a:fld>
            <a:endParaRPr lang="da-DK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335360" y="1052744"/>
          <a:ext cx="2520280" cy="457537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4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Defects</a:t>
                      </a:r>
                      <a:endParaRPr lang="en-US" sz="1600" u="sng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31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No. of Defects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314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Impact Damage (Crushed Core) or </a:t>
                      </a:r>
                      <a:r>
                        <a:rPr lang="en-US" sz="1600" baseline="0" dirty="0" err="1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Disbond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14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Erosion Damage (Node Splits)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31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Disbond</a:t>
                      </a:r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(within a Stiffened Structure)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31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E + F +G 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Disbonding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9276603" y="1558123"/>
            <a:ext cx="1008000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478200" y="3462430"/>
            <a:ext cx="1008000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476665" y="3277633"/>
            <a:ext cx="1008000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1235371" y="1054123"/>
            <a:ext cx="1008000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1239715" y="2098554"/>
            <a:ext cx="1008000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1235371" y="3229449"/>
            <a:ext cx="1008000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816080" y="4878850"/>
            <a:ext cx="395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chemeClr val="bg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 </a:t>
            </a:r>
            <a:r>
              <a:rPr lang="en-US" sz="1600" b="1" u="sng" dirty="0" err="1">
                <a:solidFill>
                  <a:schemeClr val="bg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kPa</a:t>
            </a:r>
            <a:endParaRPr lang="en-US" sz="1600" b="1" u="sng" dirty="0">
              <a:solidFill>
                <a:schemeClr val="bg2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7" name="45deg5mm-V20kPa-4_AccumPhaseDisplay_Ref07_Step07-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941" r="4870"/>
          <a:stretch/>
        </p:blipFill>
        <p:spPr>
          <a:xfrm>
            <a:off x="2967318" y="1052744"/>
            <a:ext cx="5143702" cy="518456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9473433" y="2614306"/>
            <a:ext cx="1008000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026ADA9-132D-4547-89BA-CCC221FD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000"/>
            <a:ext cx="9000000" cy="324000"/>
          </a:xfrm>
        </p:spPr>
        <p:txBody>
          <a:bodyPr/>
          <a:lstStyle/>
          <a:p>
            <a:r>
              <a:rPr lang="en-US" altLang="da-DK" sz="2400" dirty="0"/>
              <a:t>Excerpt of some results</a:t>
            </a:r>
            <a:endParaRPr lang="da-DK" altLang="da-DK" sz="2400" dirty="0"/>
          </a:p>
        </p:txBody>
      </p:sp>
    </p:spTree>
    <p:extLst>
      <p:ext uri="{BB962C8B-B14F-4D97-AF65-F5344CB8AC3E}">
        <p14:creationId xmlns:p14="http://schemas.microsoft.com/office/powerpoint/2010/main" val="41132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000" dirty="0"/>
              <a:t>CFRP Laminate Skin / Foam-Core Sandwich</a:t>
            </a: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407368" y="1052736"/>
          <a:ext cx="5544616" cy="311118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892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Object Description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Hull Yacht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CFRP Laminate Skin / 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Foam-Core Sandwich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31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Construction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(Top)</a:t>
                      </a:r>
                      <a:r>
                        <a:rPr lang="en-US" sz="160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</a:t>
                      </a:r>
                      <a:r>
                        <a:rPr lang="en-US" sz="1600" i="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Laminate CFRP Skin</a:t>
                      </a:r>
                      <a:r>
                        <a:rPr lang="en-US" sz="160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i="0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 2.5</a:t>
                      </a:r>
                      <a:r>
                        <a:rPr lang="en-US" sz="1600" i="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mm (0,1 “)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u="sng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(Middle) Foam Core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à"/>
                        <a:tabLst/>
                        <a:defRPr/>
                      </a:pPr>
                      <a:r>
                        <a:rPr lang="en-US" sz="1600" u="none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40 mm (1.7</a:t>
                      </a:r>
                      <a:r>
                        <a:rPr lang="en-US" sz="1600" u="none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600" i="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’’)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(Bottom)</a:t>
                      </a:r>
                      <a:r>
                        <a:rPr lang="en-US" sz="160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</a:t>
                      </a:r>
                      <a:r>
                        <a:rPr lang="en-US" sz="1600" i="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Laminate CFRP Skin</a:t>
                      </a:r>
                      <a:r>
                        <a:rPr lang="en-US" sz="160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</a:t>
                      </a:r>
                    </a:p>
                    <a:p>
                      <a:r>
                        <a:rPr lang="en-US" sz="1600" i="0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 2.5</a:t>
                      </a:r>
                      <a:r>
                        <a:rPr lang="en-US" sz="1600" i="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mm (0,1 “)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91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Object Size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30 cm x 42 cm x 4.5 cm 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(11.8 ’’ x 16.5 “ x 1.9 “)</a:t>
                      </a:r>
                      <a:endParaRPr lang="de-DE" sz="160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AA6741-153B-40D6-ACBA-35132D2FB6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4" b="22371"/>
          <a:stretch/>
        </p:blipFill>
        <p:spPr>
          <a:xfrm>
            <a:off x="4503545" y="4121776"/>
            <a:ext cx="3342513" cy="2135105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5CC9408-C046-4440-B6BF-6D1BCB830C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00" r="6149" b="5735"/>
          <a:stretch/>
        </p:blipFill>
        <p:spPr>
          <a:xfrm rot="10800000">
            <a:off x="7990071" y="3598994"/>
            <a:ext cx="3910287" cy="2801902"/>
          </a:xfrm>
          <a:prstGeom prst="rect">
            <a:avLst/>
          </a:prstGeom>
        </p:spPr>
      </p:pic>
      <p:pic>
        <p:nvPicPr>
          <p:cNvPr id="14" name="Picture 13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DE0EAAF2-A943-45E4-BBC0-2F7CBF4733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3" t="8390" r="9144" b="11373"/>
          <a:stretch/>
        </p:blipFill>
        <p:spPr>
          <a:xfrm>
            <a:off x="6096000" y="994782"/>
            <a:ext cx="3915374" cy="2794258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A2E7F6C-6437-4955-9AFE-C3262F73C1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06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BD12-7878-41D2-8C8C-2CC88B02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08942-FFBD-4A65-AA82-E2D01EE6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400" dirty="0"/>
              <a:t>Measurement with FlawExplorer</a:t>
            </a:r>
            <a:endParaRPr lang="de-DE" sz="2400" dirty="0"/>
          </a:p>
        </p:txBody>
      </p:sp>
      <p:graphicFrame>
        <p:nvGraphicFramePr>
          <p:cNvPr id="8" name="Tabelle 16">
            <a:extLst>
              <a:ext uri="{FF2B5EF4-FFF2-40B4-BE49-F238E27FC236}">
                <a16:creationId xmlns:a16="http://schemas.microsoft.com/office/drawing/2014/main" id="{8422BF56-5F81-4144-B64E-8058C27239A0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1047453"/>
          <a:ext cx="4320480" cy="52645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1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8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Method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Thermal Excitation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2x 1.3 kW Halogen (Spot)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Heat duration: 10 seconds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Reference @ 15 seconds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Snapshot Images @ 1 per sec.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Shear: 5 mm @ 45°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Distance: 700 mm (27.6 ‘’)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Properties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Phase Display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LP: 3.0 Px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HP: OFF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 Range: -</a:t>
                      </a:r>
                      <a:r>
                        <a:rPr lang="el-GR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π</a:t>
                      </a:r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to +</a:t>
                      </a:r>
                      <a:r>
                        <a:rPr lang="el-GR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π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Field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-of-View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310 mm x 270 mm 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(12.2 ’’ x 10.6 ’’)</a:t>
                      </a:r>
                      <a:endParaRPr lang="de-DE" sz="160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Duration of Inspection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30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Inspection Rate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0.17 m²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/min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(1.8 ft²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/min)</a:t>
                      </a:r>
                      <a:endParaRPr lang="en-US" sz="1600" b="1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FoamCore_Rendered_Vid">
            <a:hlinkClick r:id="" action="ppaction://media"/>
            <a:extLst>
              <a:ext uri="{FF2B5EF4-FFF2-40B4-BE49-F238E27FC236}">
                <a16:creationId xmlns:a16="http://schemas.microsoft.com/office/drawing/2014/main" id="{65F02C96-A389-4B07-8695-A94E905C2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5840" y="1047453"/>
            <a:ext cx="7162709" cy="53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4AA6B-8D45-4084-B978-7B48C059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C2451-B6BC-4D1F-A4AD-97D92906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400" dirty="0"/>
              <a:t>Typical Rsults</a:t>
            </a:r>
            <a:endParaRPr lang="de-DE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8755E-B930-4099-86B5-C98661A6F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950435"/>
            <a:ext cx="4541362" cy="3397220"/>
          </a:xfrm>
          <a:prstGeom prst="rect">
            <a:avLst/>
          </a:prstGeom>
        </p:spPr>
      </p:pic>
      <p:graphicFrame>
        <p:nvGraphicFramePr>
          <p:cNvPr id="9" name="Tabelle 16">
            <a:extLst>
              <a:ext uri="{FF2B5EF4-FFF2-40B4-BE49-F238E27FC236}">
                <a16:creationId xmlns:a16="http://schemas.microsoft.com/office/drawing/2014/main" id="{4F8E4A58-D4CB-44A0-98E6-A22C7FB975A5}"/>
              </a:ext>
            </a:extLst>
          </p:cNvPr>
          <p:cNvGraphicFramePr>
            <a:graphicFrameLocks noGrp="1"/>
          </p:cNvGraphicFramePr>
          <p:nvPr/>
        </p:nvGraphicFramePr>
        <p:xfrm>
          <a:off x="1218504" y="4355525"/>
          <a:ext cx="4114799" cy="213606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83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1247">
                  <a:extLst>
                    <a:ext uri="{9D8B030D-6E8A-4147-A177-3AD203B41FA5}">
                      <a16:colId xmlns:a16="http://schemas.microsoft.com/office/drawing/2014/main" val="2935962095"/>
                    </a:ext>
                  </a:extLst>
                </a:gridCol>
              </a:tblGrid>
              <a:tr h="635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Method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Thermal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Heat 10 s / REF @ 15 s / 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Snapshots @ every 1s to 30s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Shear Settings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2.5 mm @ 45°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203126"/>
                  </a:ext>
                </a:extLst>
              </a:tr>
              <a:tr h="13569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220469"/>
                  </a:ext>
                </a:extLst>
              </a:tr>
              <a:tr h="821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Properties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Accumulated Phase Display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LP: 3.0 Px / HP: 0/ 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 Range: </a:t>
                      </a:r>
                      <a:r>
                        <a:rPr lang="de-DE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Off / Transparency: 0%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16">
            <a:extLst>
              <a:ext uri="{FF2B5EF4-FFF2-40B4-BE49-F238E27FC236}">
                <a16:creationId xmlns:a16="http://schemas.microsoft.com/office/drawing/2014/main" id="{CCEC0D26-A60B-4EB5-A73F-A810FB66ECA4}"/>
              </a:ext>
            </a:extLst>
          </p:cNvPr>
          <p:cNvGraphicFramePr>
            <a:graphicFrameLocks noGrp="1"/>
          </p:cNvGraphicFramePr>
          <p:nvPr/>
        </p:nvGraphicFramePr>
        <p:xfrm>
          <a:off x="7364518" y="4344788"/>
          <a:ext cx="4114799" cy="211721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83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1247">
                  <a:extLst>
                    <a:ext uri="{9D8B030D-6E8A-4147-A177-3AD203B41FA5}">
                      <a16:colId xmlns:a16="http://schemas.microsoft.com/office/drawing/2014/main" val="2935962095"/>
                    </a:ext>
                  </a:extLst>
                </a:gridCol>
              </a:tblGrid>
              <a:tr h="635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Method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Thermal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Heat 15 s / REF @ 10 s / 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Snapshots @ every 1s to 35s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Shear Settings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5 mm @ 45°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20312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220469"/>
                  </a:ext>
                </a:extLst>
              </a:tr>
              <a:tr h="821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Properties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Accumulated Phase Display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LP: 3.0 Px / HP: 0/ 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 Range: </a:t>
                      </a:r>
                      <a:r>
                        <a:rPr lang="de-DE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Off / Transparency: 0%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F6D2843-F736-4796-A6B5-E3E0270B6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950435"/>
            <a:ext cx="4541363" cy="33972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89BCC7-C825-42F3-A6AE-ED788FFDA6DD}"/>
              </a:ext>
            </a:extLst>
          </p:cNvPr>
          <p:cNvSpPr/>
          <p:nvPr/>
        </p:nvSpPr>
        <p:spPr>
          <a:xfrm>
            <a:off x="1415480" y="1624100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9A4EDE-250B-4D1A-989D-DC3B56D21141}"/>
              </a:ext>
            </a:extLst>
          </p:cNvPr>
          <p:cNvSpPr/>
          <p:nvPr/>
        </p:nvSpPr>
        <p:spPr>
          <a:xfrm>
            <a:off x="3275903" y="1657502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A8CAFA-86DE-4428-8265-8A1B2D17490C}"/>
              </a:ext>
            </a:extLst>
          </p:cNvPr>
          <p:cNvSpPr/>
          <p:nvPr/>
        </p:nvSpPr>
        <p:spPr>
          <a:xfrm>
            <a:off x="2279576" y="3032956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15DBB9-6250-45D4-B928-EFE4CD662C35}"/>
              </a:ext>
            </a:extLst>
          </p:cNvPr>
          <p:cNvSpPr/>
          <p:nvPr/>
        </p:nvSpPr>
        <p:spPr>
          <a:xfrm>
            <a:off x="4151784" y="2536816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80A5B9-E695-4ADB-96BD-04A828FE40B6}"/>
              </a:ext>
            </a:extLst>
          </p:cNvPr>
          <p:cNvSpPr/>
          <p:nvPr/>
        </p:nvSpPr>
        <p:spPr>
          <a:xfrm>
            <a:off x="7680176" y="1595549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24FDEB-EC7D-47D5-9C66-0F828D963F8D}"/>
              </a:ext>
            </a:extLst>
          </p:cNvPr>
          <p:cNvSpPr/>
          <p:nvPr/>
        </p:nvSpPr>
        <p:spPr>
          <a:xfrm>
            <a:off x="8610600" y="3051365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FCD596-5F9B-4563-B017-172B0EBC8A80}"/>
              </a:ext>
            </a:extLst>
          </p:cNvPr>
          <p:cNvSpPr/>
          <p:nvPr/>
        </p:nvSpPr>
        <p:spPr>
          <a:xfrm>
            <a:off x="9586156" y="1744728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0B615A-9305-4416-8E42-43073F8AB7F1}"/>
              </a:ext>
            </a:extLst>
          </p:cNvPr>
          <p:cNvSpPr/>
          <p:nvPr/>
        </p:nvSpPr>
        <p:spPr>
          <a:xfrm>
            <a:off x="10378244" y="2574125"/>
            <a:ext cx="792088" cy="79208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E50C5D-4B8E-494D-BBFF-CD253B64B8A8}"/>
              </a:ext>
            </a:extLst>
          </p:cNvPr>
          <p:cNvSpPr/>
          <p:nvPr/>
        </p:nvSpPr>
        <p:spPr>
          <a:xfrm>
            <a:off x="11170332" y="1942994"/>
            <a:ext cx="502183" cy="47006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86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16577D-27F6-49BC-BD73-7950D16D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43DCABA-7FF5-4E78-B00D-9316202D2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Large Area </a:t>
            </a:r>
            <a:r>
              <a:rPr lang="de-DE" sz="2400" dirty="0" err="1"/>
              <a:t>Inspection</a:t>
            </a:r>
            <a:endParaRPr lang="de-DE" sz="24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03DB5B2-4DF9-4181-A77E-BD91B3703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" y="1216631"/>
            <a:ext cx="2938064" cy="22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66C680C-6F8D-4793-8E49-1973928B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36" y="1221344"/>
            <a:ext cx="2938064" cy="22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8D55FCE-7FE1-4A84-80ED-341DEF787E3D}"/>
              </a:ext>
            </a:extLst>
          </p:cNvPr>
          <p:cNvGrpSpPr/>
          <p:nvPr/>
        </p:nvGrpSpPr>
        <p:grpSpPr>
          <a:xfrm>
            <a:off x="6553200" y="1229200"/>
            <a:ext cx="5449694" cy="2001056"/>
            <a:chOff x="6219416" y="4458446"/>
            <a:chExt cx="5449694" cy="2001056"/>
          </a:xfrm>
        </p:grpSpPr>
        <p:pic>
          <p:nvPicPr>
            <p:cNvPr id="10" name="Picture 3" descr="front.png">
              <a:extLst>
                <a:ext uri="{FF2B5EF4-FFF2-40B4-BE49-F238E27FC236}">
                  <a16:creationId xmlns:a16="http://schemas.microsoft.com/office/drawing/2014/main" id="{D1201EB8-BDD2-4918-80AF-6506818F8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02" b="3181"/>
            <a:stretch>
              <a:fillRect/>
            </a:stretch>
          </p:blipFill>
          <p:spPr bwMode="auto">
            <a:xfrm>
              <a:off x="6219416" y="4458446"/>
              <a:ext cx="2750079" cy="1990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 descr="back.png">
              <a:extLst>
                <a:ext uri="{FF2B5EF4-FFF2-40B4-BE49-F238E27FC236}">
                  <a16:creationId xmlns:a16="http://schemas.microsoft.com/office/drawing/2014/main" id="{8F667D41-A784-4643-8FF8-9F5CC943B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928" t="8282" r="14992" b="8504"/>
            <a:stretch>
              <a:fillRect/>
            </a:stretch>
          </p:blipFill>
          <p:spPr bwMode="auto">
            <a:xfrm>
              <a:off x="8965683" y="4468702"/>
              <a:ext cx="2703427" cy="19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26263A9-9014-43A1-B459-D47A102F2628}"/>
              </a:ext>
            </a:extLst>
          </p:cNvPr>
          <p:cNvSpPr txBox="1"/>
          <p:nvPr/>
        </p:nvSpPr>
        <p:spPr>
          <a:xfrm>
            <a:off x="8123307" y="3281189"/>
            <a:ext cx="3429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</a:rPr>
              <a:t>100% Inspection of Hull, Decks, Superstructure and internal Bulkheads during production</a:t>
            </a:r>
          </a:p>
          <a:p>
            <a:pPr algn="ctr">
              <a:defRPr/>
            </a:pPr>
            <a:endParaRPr lang="en-US" sz="1600" dirty="0">
              <a:latin typeface="+mn-lt"/>
            </a:endParaRPr>
          </a:p>
          <a:p>
            <a:pPr algn="ctr">
              <a:defRPr/>
            </a:pPr>
            <a:r>
              <a:rPr lang="en-US" sz="1600" dirty="0">
                <a:latin typeface="+mn-lt"/>
              </a:rPr>
              <a:t>  Inspected using the Dantec Q810 Vacuum Hood</a:t>
            </a:r>
            <a:endParaRPr lang="de-DE" sz="1600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44F15D2-753C-4E87-A9FE-07452C7830FB}"/>
              </a:ext>
            </a:extLst>
          </p:cNvPr>
          <p:cNvSpPr txBox="1"/>
          <p:nvPr/>
        </p:nvSpPr>
        <p:spPr>
          <a:xfrm>
            <a:off x="110722" y="3658645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ctr">
              <a:defRPr sz="1600">
                <a:latin typeface="+mn-lt"/>
              </a:defRPr>
            </a:lvl1pPr>
          </a:lstStyle>
          <a:p>
            <a:r>
              <a:rPr lang="en-GB" altLang="en-US" dirty="0"/>
              <a:t>Inspection  for </a:t>
            </a:r>
            <a:r>
              <a:rPr lang="en-GB" altLang="en-US" dirty="0" err="1"/>
              <a:t>disbonds</a:t>
            </a:r>
            <a:r>
              <a:rPr lang="en-GB" altLang="en-US" dirty="0"/>
              <a:t> after being dropped on Quayside in South Africa – No defects and all Bulkheads Attached</a:t>
            </a:r>
          </a:p>
        </p:txBody>
      </p:sp>
    </p:spTree>
    <p:extLst>
      <p:ext uri="{BB962C8B-B14F-4D97-AF65-F5344CB8AC3E}">
        <p14:creationId xmlns:p14="http://schemas.microsoft.com/office/powerpoint/2010/main" val="3491527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A2463-C487-461A-B2AF-5DA191FE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19</a:t>
            </a:fld>
            <a:endParaRPr lang="da-DK" dirty="0"/>
          </a:p>
        </p:txBody>
      </p:sp>
      <p:graphicFrame>
        <p:nvGraphicFramePr>
          <p:cNvPr id="14" name="Tabelle 16">
            <a:extLst>
              <a:ext uri="{FF2B5EF4-FFF2-40B4-BE49-F238E27FC236}">
                <a16:creationId xmlns:a16="http://schemas.microsoft.com/office/drawing/2014/main" id="{1EA86003-B276-4865-83DC-95E49E65E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33015"/>
              </p:ext>
            </p:extLst>
          </p:nvPr>
        </p:nvGraphicFramePr>
        <p:xfrm>
          <a:off x="85106" y="1412356"/>
          <a:ext cx="3312368" cy="3657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75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708">
                  <a:extLst>
                    <a:ext uri="{9D8B030D-6E8A-4147-A177-3AD203B41FA5}">
                      <a16:colId xmlns:a16="http://schemas.microsoft.com/office/drawing/2014/main" val="921938399"/>
                    </a:ext>
                  </a:extLst>
                </a:gridCol>
              </a:tblGrid>
              <a:tr h="3230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Method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Vacuum (Ambient)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Properties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Accumulated Phase Display</a:t>
                      </a:r>
                    </a:p>
                    <a:p>
                      <a:r>
                        <a:rPr lang="en-US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LP: 3.0 Px / HP: Off / Display Range: </a:t>
                      </a:r>
                      <a:r>
                        <a:rPr lang="de-DE" sz="14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Off / Transparency: 0%</a:t>
                      </a:r>
                      <a:endParaRPr lang="en-US" sz="14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Field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-of-View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340 mm x 250 mm 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(13.4 ’’ x 9.8 ’’)</a:t>
                      </a:r>
                      <a:endParaRPr lang="de-DE" sz="160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105623"/>
                  </a:ext>
                </a:extLst>
              </a:tr>
              <a:tr h="509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Duration of Inspection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10 seconds*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465632"/>
                  </a:ext>
                </a:extLst>
              </a:tr>
              <a:tr h="509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Inspection Rate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0.5 m²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/min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(5.5 ft²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/min)</a:t>
                      </a:r>
                      <a:endParaRPr lang="en-US" sz="1600" b="1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15021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0D1E3AD-EE9E-4CEB-9363-B197AEAC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052736"/>
            <a:ext cx="3465338" cy="2592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2FC64B-3456-4149-BD02-2307EC818511}"/>
              </a:ext>
            </a:extLst>
          </p:cNvPr>
          <p:cNvSpPr txBox="1"/>
          <p:nvPr/>
        </p:nvSpPr>
        <p:spPr>
          <a:xfrm>
            <a:off x="3719736" y="1065578"/>
            <a:ext cx="3465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Shear: 5 mm @ 45°</a:t>
            </a:r>
          </a:p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ΔP: 5 kPa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8477C3-6BA1-44EE-9DB9-0E3908F2E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030" y="3795149"/>
            <a:ext cx="3565562" cy="26672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4846CD2-206A-4F16-B5EF-779A9804983B}"/>
              </a:ext>
            </a:extLst>
          </p:cNvPr>
          <p:cNvSpPr txBox="1"/>
          <p:nvPr/>
        </p:nvSpPr>
        <p:spPr>
          <a:xfrm>
            <a:off x="7859030" y="3861429"/>
            <a:ext cx="349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Shear: 2.5 mm @ 45°</a:t>
            </a:r>
          </a:p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ΔP: 10 kPa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983129-A8CF-4176-8960-91960F9C6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030" y="1015249"/>
            <a:ext cx="3565562" cy="26672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25D90CD-263C-4BAC-B044-655FA730E1BA}"/>
              </a:ext>
            </a:extLst>
          </p:cNvPr>
          <p:cNvSpPr txBox="1"/>
          <p:nvPr/>
        </p:nvSpPr>
        <p:spPr>
          <a:xfrm>
            <a:off x="7752184" y="1065577"/>
            <a:ext cx="349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Shear: 5 mm @ 45°</a:t>
            </a:r>
          </a:p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ΔP: 10 kPa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056B0A-4F4E-4594-BE71-84682166D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6" y="3868858"/>
            <a:ext cx="3465338" cy="259228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D116FE1-BDE2-47BF-BC68-1C46648BE2F3}"/>
              </a:ext>
            </a:extLst>
          </p:cNvPr>
          <p:cNvSpPr txBox="1"/>
          <p:nvPr/>
        </p:nvSpPr>
        <p:spPr>
          <a:xfrm>
            <a:off x="3719736" y="3880763"/>
            <a:ext cx="349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Shear: 2.5 mm @ 45°</a:t>
            </a:r>
          </a:p>
          <a:p>
            <a:pPr algn="ctr"/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ΔP: 5 kPa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311297-2812-4C74-8127-34289177FD56}"/>
              </a:ext>
            </a:extLst>
          </p:cNvPr>
          <p:cNvSpPr/>
          <p:nvPr/>
        </p:nvSpPr>
        <p:spPr>
          <a:xfrm>
            <a:off x="4218269" y="4762833"/>
            <a:ext cx="1115037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A0A704-7B94-4586-92A8-67B21F83B746}"/>
              </a:ext>
            </a:extLst>
          </p:cNvPr>
          <p:cNvSpPr/>
          <p:nvPr/>
        </p:nvSpPr>
        <p:spPr>
          <a:xfrm>
            <a:off x="4218268" y="2006960"/>
            <a:ext cx="1115037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A7A7C1-EF49-419D-8489-FFE2F4862FE8}"/>
              </a:ext>
            </a:extLst>
          </p:cNvPr>
          <p:cNvSpPr/>
          <p:nvPr/>
        </p:nvSpPr>
        <p:spPr>
          <a:xfrm>
            <a:off x="8384531" y="1962568"/>
            <a:ext cx="1115037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AAFDE2-BF32-435C-BC9A-6604E492A298}"/>
              </a:ext>
            </a:extLst>
          </p:cNvPr>
          <p:cNvSpPr/>
          <p:nvPr/>
        </p:nvSpPr>
        <p:spPr>
          <a:xfrm>
            <a:off x="8380897" y="4726299"/>
            <a:ext cx="1115037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itel 3">
            <a:extLst>
              <a:ext uri="{FF2B5EF4-FFF2-40B4-BE49-F238E27FC236}">
                <a16:creationId xmlns:a16="http://schemas.microsoft.com/office/drawing/2014/main" id="{D6A903F2-53BA-4594-991F-99DAED59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000"/>
            <a:ext cx="9000000" cy="324000"/>
          </a:xfrm>
        </p:spPr>
        <p:txBody>
          <a:bodyPr/>
          <a:lstStyle/>
          <a:p>
            <a:r>
              <a:rPr lang="de-DE" sz="2400" dirty="0"/>
              <a:t>Large Area </a:t>
            </a:r>
            <a:r>
              <a:rPr lang="de-DE" sz="2400" dirty="0" err="1"/>
              <a:t>Inspection</a:t>
            </a:r>
            <a:r>
              <a:rPr lang="de-DE" sz="2400" dirty="0"/>
              <a:t> – </a:t>
            </a:r>
            <a:r>
              <a:rPr lang="de-DE" sz="2400" dirty="0" err="1"/>
              <a:t>Result</a:t>
            </a:r>
            <a:r>
              <a:rPr lang="de-DE" sz="2400" dirty="0"/>
              <a:t> </a:t>
            </a:r>
            <a:r>
              <a:rPr lang="de-DE" sz="2400" dirty="0" err="1"/>
              <a:t>Examples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61200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63D72548-2D45-4F47-8A03-F308CE88F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400" b="1" dirty="0"/>
              <a:t>Who said  … “It Doesn’t need Testing” 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96777555-6465-4652-A6FD-8809A5CA9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1" y="1443468"/>
            <a:ext cx="48768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86851788-5C6B-465E-9A12-F8857088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7404" b="4318"/>
          <a:stretch>
            <a:fillRect/>
          </a:stretch>
        </p:blipFill>
        <p:spPr bwMode="auto">
          <a:xfrm>
            <a:off x="6248400" y="2534677"/>
            <a:ext cx="43434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>
            <a:extLst>
              <a:ext uri="{FF2B5EF4-FFF2-40B4-BE49-F238E27FC236}">
                <a16:creationId xmlns:a16="http://schemas.microsoft.com/office/drawing/2014/main" id="{2D9AB4B2-EDFB-450C-855A-6A38E982A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571" y="1949902"/>
            <a:ext cx="510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+mn-lt"/>
              </a:rPr>
              <a:t>Broken Deck and topsides damage due to unbonded skin to core sandwich construction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4418FB7F-1DB6-4693-ADE1-D4E506201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528845"/>
            <a:ext cx="6324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+mn-lt"/>
              </a:rPr>
              <a:t>The correct Inspection was not carried out – a miserable failure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C081AECC-2565-4C1D-886F-1097DE3017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6" t="12934" b="32126"/>
          <a:stretch/>
        </p:blipFill>
        <p:spPr>
          <a:xfrm>
            <a:off x="1114916" y="4503795"/>
            <a:ext cx="4531962" cy="1976798"/>
          </a:xfrm>
          <a:prstGeom prst="rect">
            <a:avLst/>
          </a:prstGeo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400" dirty="0"/>
              <a:t>GFRP Lam. / Foam-Core / GFRP Integral Backing</a:t>
            </a: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407368" y="1052736"/>
          <a:ext cx="5544616" cy="352803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892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Object Description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Hull Yacht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GFRP Laminate Skin / 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Foam-Core Sandwich /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GFRP Integral Stiffener Backing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31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Construction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(Top)</a:t>
                      </a:r>
                      <a:r>
                        <a:rPr lang="en-US" sz="160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</a:t>
                      </a:r>
                      <a:r>
                        <a:rPr lang="en-US" sz="1600" i="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Laminate GFRP Skin</a:t>
                      </a:r>
                      <a:r>
                        <a:rPr lang="en-US" sz="160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i="0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 1</a:t>
                      </a:r>
                      <a:r>
                        <a:rPr lang="en-US" sz="1600" i="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mm (0,04 “)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u="sng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(Middle) Foam Core Sandwich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à"/>
                        <a:tabLst/>
                        <a:defRPr/>
                      </a:pPr>
                      <a:r>
                        <a:rPr lang="en-US" sz="1600" u="none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24 mm (0.94</a:t>
                      </a:r>
                      <a:r>
                        <a:rPr lang="en-US" sz="1600" u="none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600" i="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’’)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(Bottom)</a:t>
                      </a:r>
                      <a:r>
                        <a:rPr lang="en-US" sz="160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</a:t>
                      </a:r>
                      <a:r>
                        <a:rPr lang="en-US" sz="1600" i="0" u="sng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GFRP Integral Stiffener Backing</a:t>
                      </a:r>
                    </a:p>
                    <a:p>
                      <a:r>
                        <a:rPr lang="en-US" sz="1600" i="0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 5</a:t>
                      </a:r>
                      <a:r>
                        <a:rPr lang="en-US" sz="1600" i="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mm (0.2 “)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91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Object Size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45 cm x 17 cm x 3 cm 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(17.7 ’’ x 6.7 “ x 1.2 “)</a:t>
                      </a:r>
                      <a:endParaRPr lang="de-DE" sz="160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12" name="Picture 11" descr="A close-up of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863A586B-8224-47BE-9863-0393C075EC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8" t="2769" b="31663"/>
          <a:stretch/>
        </p:blipFill>
        <p:spPr>
          <a:xfrm>
            <a:off x="6096000" y="1059382"/>
            <a:ext cx="5821287" cy="3111186"/>
          </a:xfrm>
          <a:prstGeom prst="rect">
            <a:avLst/>
          </a:prstGeom>
        </p:spPr>
      </p:pic>
      <p:pic>
        <p:nvPicPr>
          <p:cNvPr id="14" name="Picture 13" descr="A white rectangular object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089D5651-C102-40D7-A58B-ADB4FC6757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40" b="33476"/>
          <a:stretch/>
        </p:blipFill>
        <p:spPr>
          <a:xfrm>
            <a:off x="6096000" y="4259939"/>
            <a:ext cx="5821287" cy="20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2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BD12-7878-41D2-8C8C-2CC88B02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08942-FFBD-4A65-AA82-E2D01EE6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000" dirty="0"/>
              <a:t>Phase Display Results</a:t>
            </a:r>
            <a:endParaRPr lang="de-DE" sz="2000" dirty="0"/>
          </a:p>
        </p:txBody>
      </p:sp>
      <p:graphicFrame>
        <p:nvGraphicFramePr>
          <p:cNvPr id="8" name="Tabelle 16">
            <a:extLst>
              <a:ext uri="{FF2B5EF4-FFF2-40B4-BE49-F238E27FC236}">
                <a16:creationId xmlns:a16="http://schemas.microsoft.com/office/drawing/2014/main" id="{8422BF56-5F81-4144-B64E-8058C27239A0}"/>
              </a:ext>
            </a:extLst>
          </p:cNvPr>
          <p:cNvGraphicFramePr>
            <a:graphicFrameLocks noGrp="1"/>
          </p:cNvGraphicFramePr>
          <p:nvPr/>
        </p:nvGraphicFramePr>
        <p:xfrm>
          <a:off x="137748" y="944647"/>
          <a:ext cx="3907017" cy="506824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09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7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8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Method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Vacuum (Ambient) Excitation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0 kPa &gt;&gt; 5 kPa &gt;&gt; 10 kPa &gt;&gt; 0 kPa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  <a:sym typeface="Wingdings" panose="05000000000000000000" pitchFamily="2" charset="2"/>
                        </a:rPr>
                        <a:t>Shear: 5 mm @ 45°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Distance: 700 mm (27.6 ‘’)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Properties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Accumulated Phase Display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LP: 3.0 Px / HP: Off / Display Range: </a:t>
                      </a:r>
                      <a:r>
                        <a:rPr lang="de-DE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Off / Transparency: 0%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Field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-of-View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360 mm x 360 mm 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(14.2 ’’ x 14.2 ’’)</a:t>
                      </a:r>
                      <a:endParaRPr lang="de-DE" sz="160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Duration of Inspection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10 seconds*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Inspection Rate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0.8 m²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/min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(8.4 ft²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/min)</a:t>
                      </a:r>
                      <a:endParaRPr lang="en-US" sz="1600" b="1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EDB42E-DD0C-4486-B4DA-159F12AFF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id="{AE11D3DD-65A5-470E-B776-A45F626BBCDA}"/>
              </a:ext>
            </a:extLst>
          </p:cNvPr>
          <p:cNvGrpSpPr/>
          <p:nvPr/>
        </p:nvGrpSpPr>
        <p:grpSpPr>
          <a:xfrm>
            <a:off x="4150437" y="1094662"/>
            <a:ext cx="8001417" cy="2565116"/>
            <a:chOff x="5993488" y="989968"/>
            <a:chExt cx="6046529" cy="2439032"/>
          </a:xfrm>
        </p:grpSpPr>
        <p:pic>
          <p:nvPicPr>
            <p:cNvPr id="11" name="Picture 22">
              <a:extLst>
                <a:ext uri="{FF2B5EF4-FFF2-40B4-BE49-F238E27FC236}">
                  <a16:creationId xmlns:a16="http://schemas.microsoft.com/office/drawing/2014/main" id="{4AAE7592-5DC6-46CD-B1B4-46FD70BE7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847" b="13965"/>
            <a:stretch/>
          </p:blipFill>
          <p:spPr>
            <a:xfrm rot="120000">
              <a:off x="5993488" y="989968"/>
              <a:ext cx="4697923" cy="2396357"/>
            </a:xfrm>
            <a:prstGeom prst="rect">
              <a:avLst/>
            </a:prstGeom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F318EC02-2BB4-4408-B9DC-38A3D1FF3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538" b="19550"/>
            <a:stretch/>
          </p:blipFill>
          <p:spPr>
            <a:xfrm>
              <a:off x="7172811" y="1065577"/>
              <a:ext cx="4867206" cy="2363423"/>
            </a:xfrm>
            <a:prstGeom prst="rect">
              <a:avLst/>
            </a:prstGeom>
          </p:spPr>
        </p:pic>
      </p:grpSp>
      <p:sp>
        <p:nvSpPr>
          <p:cNvPr id="14" name="TextBox 28">
            <a:extLst>
              <a:ext uri="{FF2B5EF4-FFF2-40B4-BE49-F238E27FC236}">
                <a16:creationId xmlns:a16="http://schemas.microsoft.com/office/drawing/2014/main" id="{14046B25-3C3E-44B2-B5F9-95A4A8CAEF17}"/>
              </a:ext>
            </a:extLst>
          </p:cNvPr>
          <p:cNvSpPr txBox="1"/>
          <p:nvPr/>
        </p:nvSpPr>
        <p:spPr>
          <a:xfrm>
            <a:off x="4233936" y="3958359"/>
            <a:ext cx="816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Shear: 5 mm @ 45°</a:t>
            </a:r>
          </a:p>
          <a:p>
            <a:pPr algn="ctr"/>
            <a:r>
              <a:rPr lang="de-DE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ΔP: 10 kPa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AAB4D654-19C2-4386-9A6E-990B0ECD3CE6}"/>
              </a:ext>
            </a:extLst>
          </p:cNvPr>
          <p:cNvGrpSpPr/>
          <p:nvPr/>
        </p:nvGrpSpPr>
        <p:grpSpPr>
          <a:xfrm>
            <a:off x="4084110" y="3806526"/>
            <a:ext cx="8067744" cy="2655473"/>
            <a:chOff x="5249947" y="3806526"/>
            <a:chExt cx="6399198" cy="2655473"/>
          </a:xfrm>
        </p:grpSpPr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BF30F7BF-E864-4735-B43A-579540F83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545" b="14413"/>
            <a:stretch/>
          </p:blipFill>
          <p:spPr>
            <a:xfrm rot="120000">
              <a:off x="5249947" y="3879161"/>
              <a:ext cx="5083414" cy="2473362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48261379-30EB-4590-AD8E-3FD677971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589" b="17121"/>
            <a:stretch/>
          </p:blipFill>
          <p:spPr>
            <a:xfrm>
              <a:off x="6526062" y="3806526"/>
              <a:ext cx="5123083" cy="2655473"/>
            </a:xfrm>
            <a:prstGeom prst="rect">
              <a:avLst/>
            </a:prstGeom>
          </p:spPr>
        </p:pic>
      </p:grpSp>
      <p:sp>
        <p:nvSpPr>
          <p:cNvPr id="19" name="Rectangle 38">
            <a:extLst>
              <a:ext uri="{FF2B5EF4-FFF2-40B4-BE49-F238E27FC236}">
                <a16:creationId xmlns:a16="http://schemas.microsoft.com/office/drawing/2014/main" id="{A2C40B2B-3214-4474-992D-2D10595130F0}"/>
              </a:ext>
            </a:extLst>
          </p:cNvPr>
          <p:cNvSpPr/>
          <p:nvPr/>
        </p:nvSpPr>
        <p:spPr>
          <a:xfrm>
            <a:off x="4772186" y="4420443"/>
            <a:ext cx="293555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9">
            <a:extLst>
              <a:ext uri="{FF2B5EF4-FFF2-40B4-BE49-F238E27FC236}">
                <a16:creationId xmlns:a16="http://schemas.microsoft.com/office/drawing/2014/main" id="{8198A452-F1F8-43A5-857F-A06338D845F1}"/>
              </a:ext>
            </a:extLst>
          </p:cNvPr>
          <p:cNvSpPr/>
          <p:nvPr/>
        </p:nvSpPr>
        <p:spPr>
          <a:xfrm>
            <a:off x="4838268" y="1644593"/>
            <a:ext cx="293555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7EDC74CA-5DD4-4910-941D-DAAA9764E007}"/>
              </a:ext>
            </a:extLst>
          </p:cNvPr>
          <p:cNvSpPr/>
          <p:nvPr/>
        </p:nvSpPr>
        <p:spPr>
          <a:xfrm>
            <a:off x="7390797" y="2105220"/>
            <a:ext cx="293555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D97FBCE8-3C06-4906-941B-E48797AE33A9}"/>
              </a:ext>
            </a:extLst>
          </p:cNvPr>
          <p:cNvSpPr txBox="1"/>
          <p:nvPr/>
        </p:nvSpPr>
        <p:spPr>
          <a:xfrm>
            <a:off x="4849062" y="2834365"/>
            <a:ext cx="816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Shear: 5 mm @ 45°</a:t>
            </a:r>
          </a:p>
          <a:p>
            <a:pPr algn="ctr"/>
            <a:r>
              <a:rPr lang="de-DE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ΔP: 5 kPa</a:t>
            </a:r>
          </a:p>
        </p:txBody>
      </p:sp>
      <p:sp>
        <p:nvSpPr>
          <p:cNvPr id="23" name="Rectangle 41">
            <a:extLst>
              <a:ext uri="{FF2B5EF4-FFF2-40B4-BE49-F238E27FC236}">
                <a16:creationId xmlns:a16="http://schemas.microsoft.com/office/drawing/2014/main" id="{7F931ADB-1E22-439C-AEB6-6E5B01C73A54}"/>
              </a:ext>
            </a:extLst>
          </p:cNvPr>
          <p:cNvSpPr/>
          <p:nvPr/>
        </p:nvSpPr>
        <p:spPr>
          <a:xfrm>
            <a:off x="7390796" y="4957544"/>
            <a:ext cx="293555" cy="110192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Box 35">
            <a:extLst>
              <a:ext uri="{FF2B5EF4-FFF2-40B4-BE49-F238E27FC236}">
                <a16:creationId xmlns:a16="http://schemas.microsoft.com/office/drawing/2014/main" id="{8088807A-B62C-4DB6-8834-4B65F9787F89}"/>
              </a:ext>
            </a:extLst>
          </p:cNvPr>
          <p:cNvSpPr txBox="1"/>
          <p:nvPr/>
        </p:nvSpPr>
        <p:spPr>
          <a:xfrm>
            <a:off x="4918963" y="5530884"/>
            <a:ext cx="816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Shear: 5 mm @ 45°</a:t>
            </a:r>
          </a:p>
          <a:p>
            <a:pPr algn="ctr"/>
            <a:r>
              <a:rPr lang="de-DE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ΔP: 10 kPa</a:t>
            </a:r>
          </a:p>
        </p:txBody>
      </p:sp>
      <p:sp>
        <p:nvSpPr>
          <p:cNvPr id="25" name="Rectangle 42">
            <a:extLst>
              <a:ext uri="{FF2B5EF4-FFF2-40B4-BE49-F238E27FC236}">
                <a16:creationId xmlns:a16="http://schemas.microsoft.com/office/drawing/2014/main" id="{124B080E-A99C-4A56-90CF-1DB55CFF8AE8}"/>
              </a:ext>
            </a:extLst>
          </p:cNvPr>
          <p:cNvSpPr/>
          <p:nvPr/>
        </p:nvSpPr>
        <p:spPr>
          <a:xfrm>
            <a:off x="8171113" y="1218526"/>
            <a:ext cx="299804" cy="788774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3406A503-8DE4-4E2A-B87D-583AB67C44CF}"/>
              </a:ext>
            </a:extLst>
          </p:cNvPr>
          <p:cNvSpPr/>
          <p:nvPr/>
        </p:nvSpPr>
        <p:spPr>
          <a:xfrm>
            <a:off x="9316415" y="1193481"/>
            <a:ext cx="299804" cy="788774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44">
            <a:extLst>
              <a:ext uri="{FF2B5EF4-FFF2-40B4-BE49-F238E27FC236}">
                <a16:creationId xmlns:a16="http://schemas.microsoft.com/office/drawing/2014/main" id="{52E30013-07C0-44BE-B520-4970BDF4F058}"/>
              </a:ext>
            </a:extLst>
          </p:cNvPr>
          <p:cNvSpPr/>
          <p:nvPr/>
        </p:nvSpPr>
        <p:spPr>
          <a:xfrm>
            <a:off x="10423291" y="1169567"/>
            <a:ext cx="299804" cy="788774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tangle 46">
            <a:extLst>
              <a:ext uri="{FF2B5EF4-FFF2-40B4-BE49-F238E27FC236}">
                <a16:creationId xmlns:a16="http://schemas.microsoft.com/office/drawing/2014/main" id="{C855DCDB-2987-4A82-A147-4592F4EDE532}"/>
              </a:ext>
            </a:extLst>
          </p:cNvPr>
          <p:cNvSpPr/>
          <p:nvPr/>
        </p:nvSpPr>
        <p:spPr>
          <a:xfrm>
            <a:off x="8151021" y="3924045"/>
            <a:ext cx="299804" cy="788774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tangle 47">
            <a:extLst>
              <a:ext uri="{FF2B5EF4-FFF2-40B4-BE49-F238E27FC236}">
                <a16:creationId xmlns:a16="http://schemas.microsoft.com/office/drawing/2014/main" id="{BC107E94-6861-49B5-9C68-797DBA86736E}"/>
              </a:ext>
            </a:extLst>
          </p:cNvPr>
          <p:cNvSpPr/>
          <p:nvPr/>
        </p:nvSpPr>
        <p:spPr>
          <a:xfrm>
            <a:off x="9296323" y="3899000"/>
            <a:ext cx="299804" cy="788774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48">
            <a:extLst>
              <a:ext uri="{FF2B5EF4-FFF2-40B4-BE49-F238E27FC236}">
                <a16:creationId xmlns:a16="http://schemas.microsoft.com/office/drawing/2014/main" id="{FCCFC88B-1E1C-45AE-BD04-A5F52E52AF80}"/>
              </a:ext>
            </a:extLst>
          </p:cNvPr>
          <p:cNvSpPr/>
          <p:nvPr/>
        </p:nvSpPr>
        <p:spPr>
          <a:xfrm>
            <a:off x="10403199" y="3875086"/>
            <a:ext cx="299804" cy="788774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275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400" dirty="0"/>
              <a:t>Rudder – CME Bondline Investigation</a:t>
            </a:r>
            <a:endParaRPr lang="en-GB" altLang="en-US" sz="2400" dirty="0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6629400" y="129540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  <a:latin typeface="Graphite Light ATT" pitchFamily="66" charset="0"/>
            </a:endParaRPr>
          </a:p>
        </p:txBody>
      </p:sp>
      <p:graphicFrame>
        <p:nvGraphicFramePr>
          <p:cNvPr id="14" name="Tabelle 16">
            <a:extLst>
              <a:ext uri="{FF2B5EF4-FFF2-40B4-BE49-F238E27FC236}">
                <a16:creationId xmlns:a16="http://schemas.microsoft.com/office/drawing/2014/main" id="{19F5F335-89AF-4033-8F6F-B343286199A3}"/>
              </a:ext>
            </a:extLst>
          </p:cNvPr>
          <p:cNvGraphicFramePr>
            <a:graphicFrameLocks noGrp="1"/>
          </p:cNvGraphicFramePr>
          <p:nvPr/>
        </p:nvGraphicFramePr>
        <p:xfrm>
          <a:off x="377160" y="1199839"/>
          <a:ext cx="3159491" cy="40453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00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Test Method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Mechanical &amp; Vacuum (Partial)  Excitation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380"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en-US" sz="1600" b="0" kern="120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Verification of core-to-skin </a:t>
                      </a:r>
                      <a:r>
                        <a:rPr lang="en-GB" altLang="en-US" sz="1600" b="0" kern="1200" dirty="0" err="1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bondline</a:t>
                      </a:r>
                      <a:r>
                        <a:rPr lang="en-GB" altLang="en-US" sz="1600" b="0" kern="120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on a racing yacht.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en-US" sz="1600" b="0" kern="1200" dirty="0">
                          <a:solidFill>
                            <a:schemeClr val="tx1"/>
                          </a:solidFill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Bending tests were conducted under various loading regimes.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Accumulated Phase Display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LP: 3.5 </a:t>
                      </a:r>
                      <a:r>
                        <a:rPr lang="en-US" sz="1600" baseline="0" dirty="0" err="1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Px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HP: OFF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Display Range: </a:t>
                      </a:r>
                    </a:p>
                    <a:p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-</a:t>
                      </a:r>
                      <a:r>
                        <a:rPr lang="el-GR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π</a:t>
                      </a:r>
                      <a:r>
                        <a:rPr lang="en-US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 to +</a:t>
                      </a:r>
                      <a:r>
                        <a:rPr lang="el-GR" sz="1600" baseline="0" dirty="0">
                          <a:latin typeface="Noto Sans" panose="020B0502040504020204" pitchFamily="34"/>
                          <a:ea typeface="Noto Sans" panose="020B0502040504020204" pitchFamily="34"/>
                          <a:cs typeface="Noto Sans" panose="020B0502040504020204" pitchFamily="34"/>
                        </a:rPr>
                        <a:t>π</a:t>
                      </a:r>
                      <a:endParaRPr lang="en-US" sz="1600" baseline="0" dirty="0">
                        <a:latin typeface="Noto Sans" panose="020B0502040504020204" pitchFamily="34"/>
                        <a:ea typeface="Noto Sans" panose="020B0502040504020204" pitchFamily="34"/>
                        <a:cs typeface="Noto Sans" panose="020B0502040504020204" pitchFamily="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6" descr="Picture 012">
            <a:extLst>
              <a:ext uri="{FF2B5EF4-FFF2-40B4-BE49-F238E27FC236}">
                <a16:creationId xmlns:a16="http://schemas.microsoft.com/office/drawing/2014/main" id="{71E1BB84-5871-48EF-A3E4-93956B022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2" r="9043"/>
          <a:stretch/>
        </p:blipFill>
        <p:spPr bwMode="auto">
          <a:xfrm>
            <a:off x="3773630" y="1090174"/>
            <a:ext cx="7942120" cy="435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37" descr="Picture 019">
            <a:extLst>
              <a:ext uri="{FF2B5EF4-FFF2-40B4-BE49-F238E27FC236}">
                <a16:creationId xmlns:a16="http://schemas.microsoft.com/office/drawing/2014/main" id="{19B22D13-581B-4822-AD84-DB69DCC2A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t="27465" r="-16320" b="1603"/>
          <a:stretch/>
        </p:blipFill>
        <p:spPr bwMode="auto">
          <a:xfrm>
            <a:off x="6384032" y="3669025"/>
            <a:ext cx="4509276" cy="23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Q-810  with screen">
            <a:extLst>
              <a:ext uri="{FF2B5EF4-FFF2-40B4-BE49-F238E27FC236}">
                <a16:creationId xmlns:a16="http://schemas.microsoft.com/office/drawing/2014/main" id="{37A5F262-0D95-49DF-BB95-8803303B4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t="5592" r="32603" b="72407"/>
          <a:stretch/>
        </p:blipFill>
        <p:spPr bwMode="auto">
          <a:xfrm>
            <a:off x="614139" y="3492579"/>
            <a:ext cx="3836004" cy="273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6144E-7F70-4564-AC06-15318E49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028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altLang="da-DK" sz="2400" dirty="0"/>
              <a:t>Broad Range of Shearography Applications</a:t>
            </a:r>
            <a:endParaRPr lang="en-US" sz="24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2563" y="3944318"/>
            <a:ext cx="3167733" cy="23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Shearography_outdoor_demonstration 01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58" t="9614" r="26266" b="13023"/>
          <a:stretch/>
        </p:blipFill>
        <p:spPr bwMode="auto">
          <a:xfrm>
            <a:off x="5925172" y="3944318"/>
            <a:ext cx="2100105" cy="23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747" y="3949838"/>
            <a:ext cx="2503139" cy="23427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85808" y="6400897"/>
            <a:ext cx="2743200" cy="457200"/>
          </a:xfrm>
        </p:spPr>
        <p:txBody>
          <a:bodyPr/>
          <a:lstStyle/>
          <a:p>
            <a:fld id="{0F5FA56B-B949-4D34-A399-02A1BF3A4BDD}" type="slidenum">
              <a:rPr lang="da-DK" smtClean="0"/>
              <a:t>23</a:t>
            </a:fld>
            <a:endParaRPr lang="da-DK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40"/>
          <a:stretch>
            <a:fillRect/>
          </a:stretch>
        </p:blipFill>
        <p:spPr bwMode="auto">
          <a:xfrm>
            <a:off x="4569350" y="1809649"/>
            <a:ext cx="3400466" cy="190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294630" y="1125185"/>
            <a:ext cx="3935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 dirty="0">
                <a:solidFill>
                  <a:schemeClr val="bg2"/>
                </a:solidFill>
                <a:latin typeface="Noto Sans" panose="020B0502040504020204" pitchFamily="34" charset="0"/>
              </a:rPr>
              <a:t>Embedded Foreign Objects </a:t>
            </a:r>
            <a:r>
              <a:rPr lang="en-US" altLang="en-US" sz="1800" dirty="0">
                <a:solidFill>
                  <a:schemeClr val="bg2"/>
                </a:solidFill>
                <a:latin typeface="Noto Sans" panose="020B0502040504020204" pitchFamily="34" charset="0"/>
              </a:rPr>
              <a:t>in</a:t>
            </a:r>
            <a:r>
              <a:rPr lang="en-US" altLang="en-US" sz="1800" b="1" dirty="0">
                <a:solidFill>
                  <a:schemeClr val="bg2"/>
                </a:solidFill>
                <a:latin typeface="Noto Sans" panose="020B0502040504020204" pitchFamily="34" charset="0"/>
              </a:rPr>
              <a:t> Elevator / Aramid Honeycomb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8262" y="1809649"/>
            <a:ext cx="2932034" cy="1906802"/>
          </a:xfrm>
          <a:prstGeom prst="rect">
            <a:avLst/>
          </a:prstGeom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8230615" y="1125185"/>
            <a:ext cx="35238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 dirty="0">
                <a:solidFill>
                  <a:schemeClr val="bg2"/>
                </a:solidFill>
                <a:latin typeface="Noto Sans" panose="020B0502040504020204" pitchFamily="34" charset="0"/>
              </a:rPr>
              <a:t>Fluid Ingresses </a:t>
            </a:r>
            <a:r>
              <a:rPr lang="en-US" altLang="en-US" sz="1800" dirty="0">
                <a:solidFill>
                  <a:schemeClr val="bg2"/>
                </a:solidFill>
                <a:latin typeface="Noto Sans" panose="020B0502040504020204" pitchFamily="34" charset="0"/>
              </a:rPr>
              <a:t>in</a:t>
            </a:r>
            <a:r>
              <a:rPr lang="en-US" altLang="en-US" sz="1800" b="1" dirty="0">
                <a:solidFill>
                  <a:schemeClr val="bg2"/>
                </a:solidFill>
                <a:latin typeface="Noto Sans" panose="020B0502040504020204" pitchFamily="34" charset="0"/>
              </a:rPr>
              <a:t> Solar Arrays / CFRP Honeycomb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387593" y="1125185"/>
            <a:ext cx="39861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 dirty="0">
                <a:solidFill>
                  <a:schemeClr val="bg2"/>
                </a:solidFill>
                <a:latin typeface="Noto Sans" panose="020B0502040504020204" pitchFamily="34" charset="0"/>
              </a:rPr>
              <a:t>Impact Damage/s </a:t>
            </a:r>
            <a:r>
              <a:rPr lang="en-US" altLang="en-US" sz="1800" dirty="0">
                <a:solidFill>
                  <a:schemeClr val="bg2"/>
                </a:solidFill>
                <a:latin typeface="Noto Sans" panose="020B0502040504020204" pitchFamily="34" charset="0"/>
              </a:rPr>
              <a:t>in </a:t>
            </a:r>
            <a:r>
              <a:rPr lang="en-US" altLang="en-US" sz="1800" b="1" dirty="0">
                <a:solidFill>
                  <a:schemeClr val="bg2"/>
                </a:solidFill>
                <a:latin typeface="Noto Sans" panose="020B0502040504020204" pitchFamily="34" charset="0"/>
              </a:rPr>
              <a:t>Blades / </a:t>
            </a:r>
            <a:r>
              <a:rPr lang="en-US" altLang="en-US" sz="1800" b="1" dirty="0" err="1">
                <a:solidFill>
                  <a:schemeClr val="bg2"/>
                </a:solidFill>
                <a:latin typeface="Noto Sans" panose="020B0502040504020204" pitchFamily="34" charset="0"/>
              </a:rPr>
              <a:t>Aluminium</a:t>
            </a:r>
            <a:r>
              <a:rPr lang="en-US" altLang="en-US" sz="1800" b="1" dirty="0">
                <a:solidFill>
                  <a:schemeClr val="bg2"/>
                </a:solidFill>
                <a:latin typeface="Noto Sans" panose="020B0502040504020204" pitchFamily="34" charset="0"/>
              </a:rPr>
              <a:t> Honeycomb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122" y="3949838"/>
            <a:ext cx="1757339" cy="23427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Grafik 5">
            <a:extLst>
              <a:ext uri="{FF2B5EF4-FFF2-40B4-BE49-F238E27FC236}">
                <a16:creationId xmlns:a16="http://schemas.microsoft.com/office/drawing/2014/main" id="{4455D0EE-A226-412A-87B7-5B1D691C9C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013"/>
          <a:stretch/>
        </p:blipFill>
        <p:spPr>
          <a:xfrm>
            <a:off x="1181842" y="1814436"/>
            <a:ext cx="2812908" cy="19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39"/>
    </mc:Choice>
    <mc:Fallback xmlns="">
      <p:transition advClick="0" advTm="23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Thank you for your attention!</a:t>
            </a:r>
            <a:b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sz="1800" dirty="0">
              <a:sym typeface="Wingdings" panose="05000000000000000000" pitchFamily="2" charset="2"/>
            </a:endParaRPr>
          </a:p>
          <a:p>
            <a:endParaRPr lang="de-DE" sz="18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ED9C-AD44-43E5-8C44-37C6342FB825}" type="slidenum">
              <a:rPr lang="de-DE" smtClean="0"/>
              <a:t>24</a:t>
            </a:fld>
            <a:endParaRPr lang="de-DE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A862E56F-F124-4951-A2E9-849F3EF7F193}"/>
              </a:ext>
            </a:extLst>
          </p:cNvPr>
          <p:cNvSpPr txBox="1">
            <a:spLocks/>
          </p:cNvSpPr>
          <p:nvPr/>
        </p:nvSpPr>
        <p:spPr>
          <a:xfrm>
            <a:off x="831851" y="5949453"/>
            <a:ext cx="1752599" cy="419236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dirty="0" err="1"/>
              <a:t>With</a:t>
            </a:r>
            <a:r>
              <a:rPr lang="de-DE" b="0" dirty="0"/>
              <a:t> </a:t>
            </a:r>
            <a:r>
              <a:rPr lang="de-DE" b="0" dirty="0" err="1"/>
              <a:t>courtesy</a:t>
            </a:r>
            <a:r>
              <a:rPr lang="de-DE" b="0" dirty="0"/>
              <a:t> 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49BBA9F0-7069-43FF-8EB3-A15B3AF75006}"/>
              </a:ext>
            </a:extLst>
          </p:cNvPr>
          <p:cNvSpPr txBox="1">
            <a:spLocks/>
          </p:cNvSpPr>
          <p:nvPr/>
        </p:nvSpPr>
        <p:spPr>
          <a:xfrm>
            <a:off x="762000" y="4878485"/>
            <a:ext cx="10515600" cy="419236"/>
          </a:xfrm>
          <a:prstGeom prst="rect">
            <a:avLst/>
          </a:prstGeom>
        </p:spPr>
        <p:txBody>
          <a:bodyPr vert="horz" lIns="0" tIns="0" rIns="0" bIns="0" rtlCol="0" anchor="b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And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at </a:t>
            </a:r>
            <a:r>
              <a:rPr lang="de-DE" dirty="0" err="1"/>
              <a:t>our</a:t>
            </a:r>
            <a:r>
              <a:rPr lang="de-DE" dirty="0"/>
              <a:t> Dantec Dynamics </a:t>
            </a:r>
            <a:r>
              <a:rPr lang="de-DE" dirty="0" err="1"/>
              <a:t>booth</a:t>
            </a:r>
            <a:br>
              <a:rPr lang="en-US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952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4004F02-605A-47E8-99AE-DA4E6B03D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400" dirty="0"/>
              <a:t>Correct Testing is Needed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31E9E3E-D98E-4A4C-928F-6ED8E83280F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3965575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1600" dirty="0"/>
              <a:t>Will it work</a:t>
            </a:r>
          </a:p>
          <a:p>
            <a:pPr eaLnBrk="1" hangingPunct="1"/>
            <a:r>
              <a:rPr lang="en-GB" altLang="en-US" sz="1600" dirty="0"/>
              <a:t>Will it continue to work</a:t>
            </a: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5DC9FD94-23EA-43CB-8BC4-F2D29367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7803"/>
            <a:ext cx="258388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DD9B799-DC81-4B26-92E7-B28099DE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>
            <a:off x="3733800" y="1201335"/>
            <a:ext cx="7703604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015667EA-0F55-43BA-9B3A-2585371A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7388"/>
            <a:ext cx="1181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n-lt"/>
              </a:rPr>
              <a:t>Correct testing methods are required – matching the inspection to the material and defects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568543A-7955-4311-8DF7-9001ECB5394E}"/>
              </a:ext>
            </a:extLst>
          </p:cNvPr>
          <p:cNvSpPr txBox="1"/>
          <p:nvPr/>
        </p:nvSpPr>
        <p:spPr>
          <a:xfrm>
            <a:off x="5486400" y="4681478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600" dirty="0">
                <a:latin typeface="+mn-lt"/>
              </a:rPr>
              <a:t>But not always correctly !!!!!!!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37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2693241-64D3-4811-BD4C-87F601582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400" b="1" dirty="0"/>
              <a:t>Motivation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DE5A9AC-7D6D-4011-B52A-8553F3EEF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5771" y="1524000"/>
            <a:ext cx="10308429" cy="4191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GB" altLang="en-US" sz="1600" dirty="0"/>
              <a:t>GFK and CFK have a long history and become the norm for the modern yacht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600" dirty="0"/>
              <a:t>sandwich constructions have seen a dramatic increase in their use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600" dirty="0"/>
              <a:t>anti-corrosion, reduction in roll characteristics, reduced fuel consumption are only e few advantages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600" dirty="0"/>
              <a:t>Materials and designs have transferred from aerospace domain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600" dirty="0"/>
              <a:t>Sandwich constructions and composites developed for aerospace are now well established in the marine world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 dirty="0"/>
              <a:t>However Aerospace requires detailed and thorough inspections of all parts,</a:t>
            </a:r>
            <a:br>
              <a:rPr lang="en-GB" altLang="en-US" sz="1600" dirty="0"/>
            </a:br>
            <a:r>
              <a:rPr lang="en-GB" altLang="en-US" sz="1600" dirty="0"/>
              <a:t>during manufacture and at regular servicing, under strict regimes for all parts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600" dirty="0"/>
              <a:t>This inspection regime has now fully transferred to marine applications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93B91F-853A-41B5-A0E7-FE0C8E89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>
            <a:fillRect/>
          </a:stretch>
        </p:blipFill>
        <p:spPr bwMode="auto">
          <a:xfrm>
            <a:off x="9220200" y="4114800"/>
            <a:ext cx="2225573" cy="18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4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t>5</a:t>
            </a:fld>
            <a:endParaRPr lang="da-DK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0154" y="1040309"/>
            <a:ext cx="10783646" cy="52206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Laser </a:t>
            </a:r>
            <a:r>
              <a:rPr lang="en-US" sz="1600" b="1" dirty="0" err="1"/>
              <a:t>Shearography</a:t>
            </a:r>
            <a:r>
              <a:rPr lang="en-US" sz="1600" b="1" dirty="0"/>
              <a:t> </a:t>
            </a:r>
            <a:r>
              <a:rPr lang="en-US" sz="1600" dirty="0"/>
              <a:t>(LS) is an optical, Non-Destructive Testing method based on the principle of </a:t>
            </a:r>
            <a:r>
              <a:rPr lang="en-US" sz="1600" b="1" dirty="0"/>
              <a:t>laser-speckle-pattern interferometry</a:t>
            </a:r>
            <a:r>
              <a:rPr lang="en-US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 LS system consists of a </a:t>
            </a:r>
            <a:r>
              <a:rPr lang="en-US" sz="1600" b="1" dirty="0"/>
              <a:t>measurement sensor </a:t>
            </a:r>
            <a:r>
              <a:rPr lang="en-US" sz="1600" dirty="0"/>
              <a:t>together with an </a:t>
            </a:r>
            <a:r>
              <a:rPr lang="en-US" sz="1600" b="1" dirty="0"/>
              <a:t>excitation system </a:t>
            </a:r>
            <a:r>
              <a:rPr lang="en-US" sz="1600" dirty="0"/>
              <a:t>(i.e. thermal, vacuum or mechanical loading)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 “</a:t>
            </a:r>
            <a:r>
              <a:rPr lang="en-US" sz="1600" dirty="0" err="1"/>
              <a:t>FlawExplorer</a:t>
            </a:r>
            <a:r>
              <a:rPr lang="en-US" sz="1600" dirty="0"/>
              <a:t>” sensor consists of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a divergent </a:t>
            </a:r>
            <a:r>
              <a:rPr lang="en-US" sz="1400" b="1" dirty="0"/>
              <a:t>laser source illumination </a:t>
            </a:r>
            <a:r>
              <a:rPr lang="en-US" sz="1400" dirty="0">
                <a:sym typeface="Wingdings" panose="05000000000000000000" pitchFamily="2" charset="2"/>
              </a:rPr>
              <a:t> information source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ym typeface="Wingdings" panose="05000000000000000000" pitchFamily="2" charset="2"/>
              </a:rPr>
              <a:t>a CMOS </a:t>
            </a:r>
            <a:r>
              <a:rPr lang="en-US" sz="1400" b="1" dirty="0">
                <a:sym typeface="Wingdings" panose="05000000000000000000" pitchFamily="2" charset="2"/>
              </a:rPr>
              <a:t>camera</a:t>
            </a:r>
            <a:r>
              <a:rPr lang="en-US" sz="1400" dirty="0">
                <a:sym typeface="Wingdings" panose="05000000000000000000" pitchFamily="2" charset="2"/>
              </a:rPr>
              <a:t>  recording medium,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a </a:t>
            </a:r>
            <a:r>
              <a:rPr lang="en-US" sz="1400" b="1" dirty="0"/>
              <a:t>shearing piezo</a:t>
            </a:r>
            <a:r>
              <a:rPr lang="en-US" sz="1400" dirty="0"/>
              <a:t> &amp; beam splitter </a:t>
            </a:r>
            <a:r>
              <a:rPr lang="en-US" sz="1400" dirty="0">
                <a:sym typeface="Wingdings" panose="05000000000000000000" pitchFamily="2" charset="2"/>
              </a:rPr>
              <a:t> measurement sensitivity,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ym typeface="Wingdings" panose="05000000000000000000" pitchFamily="2" charset="2"/>
              </a:rPr>
              <a:t>a </a:t>
            </a:r>
            <a:r>
              <a:rPr lang="en-US" sz="1400" b="1" dirty="0">
                <a:sym typeface="Wingdings" panose="05000000000000000000" pitchFamily="2" charset="2"/>
              </a:rPr>
              <a:t>phase-shifter</a:t>
            </a:r>
            <a:r>
              <a:rPr lang="en-US" sz="1400" dirty="0">
                <a:sym typeface="Wingdings" panose="05000000000000000000" pitchFamily="2" charset="2"/>
              </a:rPr>
              <a:t>  minimize measurements from environmental noise,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ym typeface="Wingdings" panose="05000000000000000000" pitchFamily="2" charset="2"/>
              </a:rPr>
              <a:t>a </a:t>
            </a:r>
            <a:r>
              <a:rPr lang="en-US" sz="1400" b="1" dirty="0">
                <a:sym typeface="Wingdings" panose="05000000000000000000" pitchFamily="2" charset="2"/>
              </a:rPr>
              <a:t>SW</a:t>
            </a:r>
            <a:r>
              <a:rPr lang="en-US" sz="1400" dirty="0">
                <a:sym typeface="Wingdings" panose="05000000000000000000" pitchFamily="2" charset="2"/>
              </a:rPr>
              <a:t> imaging algorithm  advanced and post-processing of time-resolved images.</a:t>
            </a:r>
          </a:p>
        </p:txBody>
      </p:sp>
      <p:pic>
        <p:nvPicPr>
          <p:cNvPr id="16" name="Grafik 9">
            <a:extLst>
              <a:ext uri="{FF2B5EF4-FFF2-40B4-BE49-F238E27FC236}">
                <a16:creationId xmlns:a16="http://schemas.microsoft.com/office/drawing/2014/main" id="{E3587BDF-BF70-433F-A0A2-7A764B1D6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13" y="2590800"/>
            <a:ext cx="5650131" cy="3056658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E6E2DA79-B07F-4B94-967A-BE6D097CC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51" y="396000"/>
            <a:ext cx="9000000" cy="324000"/>
          </a:xfrm>
        </p:spPr>
        <p:txBody>
          <a:bodyPr/>
          <a:lstStyle/>
          <a:p>
            <a:r>
              <a:rPr lang="en-US" sz="2200" dirty="0" err="1"/>
              <a:t>Shearography</a:t>
            </a:r>
            <a:r>
              <a:rPr lang="en-US" sz="2200" dirty="0"/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29567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err="1"/>
              <a:t>Shearography</a:t>
            </a:r>
            <a:r>
              <a:rPr lang="en-US" sz="2200" dirty="0"/>
              <a:t> Principle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24302" y="1471962"/>
            <a:ext cx="7868322" cy="37327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When a </a:t>
            </a:r>
            <a:r>
              <a:rPr lang="en-US" sz="1400" b="1" dirty="0"/>
              <a:t>monochromatic &amp; coherent laser light</a:t>
            </a:r>
            <a:r>
              <a:rPr lang="en-US" sz="1400" dirty="0"/>
              <a:t> is projected on a rough surface, the surface microstructure causes the light source to scatter forming a unique (like a thumb-print) </a:t>
            </a:r>
            <a:r>
              <a:rPr lang="en-US" sz="1400" b="1" dirty="0"/>
              <a:t>stochastic speckle pattern</a:t>
            </a:r>
            <a:r>
              <a:rPr lang="en-US" sz="14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The reflecting waves from the object surface reach the imaging sensor in different phases, due to differences in their respective travel paths and also a degree of separation by the internal beam splitter. </a:t>
            </a:r>
            <a:br>
              <a:rPr lang="en-US" sz="1400" dirty="0"/>
            </a:br>
            <a:r>
              <a:rPr lang="en-US" sz="1400" b="1" dirty="0"/>
              <a:t>This effect is known as shearing interferometry.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t>6</a:t>
            </a:fld>
            <a:endParaRPr lang="da-DK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3A18C0-F310-4854-B5BD-0D091AC86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5786" r="12239" b="33675"/>
          <a:stretch/>
        </p:blipFill>
        <p:spPr>
          <a:xfrm>
            <a:off x="8469885" y="3281666"/>
            <a:ext cx="3024629" cy="2206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2991AA-4589-48C1-8895-0C486E9AE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22" y="1071416"/>
            <a:ext cx="1305378" cy="16208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35438F-1295-4AAB-AA53-79253C10ED0A}"/>
              </a:ext>
            </a:extLst>
          </p:cNvPr>
          <p:cNvSpPr txBox="1"/>
          <p:nvPr/>
        </p:nvSpPr>
        <p:spPr>
          <a:xfrm>
            <a:off x="8915400" y="5659615"/>
            <a:ext cx="319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Source: https://physics.stackexchange.com/questions/280275/how-subjective-laser-speckle-pattern-is-formed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418BB-3C7B-446C-8F91-3824A5109ECD}"/>
              </a:ext>
            </a:extLst>
          </p:cNvPr>
          <p:cNvSpPr txBox="1"/>
          <p:nvPr/>
        </p:nvSpPr>
        <p:spPr>
          <a:xfrm>
            <a:off x="9436650" y="2704877"/>
            <a:ext cx="2374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Source: https://en.wikipedia.org/wiki/Speckle_pattern</a:t>
            </a:r>
          </a:p>
        </p:txBody>
      </p:sp>
    </p:spTree>
    <p:extLst>
      <p:ext uri="{BB962C8B-B14F-4D97-AF65-F5344CB8AC3E}">
        <p14:creationId xmlns:p14="http://schemas.microsoft.com/office/powerpoint/2010/main" val="29385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6650" y="1112176"/>
            <a:ext cx="6783349" cy="48965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When a </a:t>
            </a:r>
            <a:r>
              <a:rPr lang="en-US" sz="1400" b="1" dirty="0"/>
              <a:t>load or stress </a:t>
            </a:r>
            <a:r>
              <a:rPr lang="en-US" sz="1400" dirty="0"/>
              <a:t>is applied to a sample, the surface above a defect will deform comparatively more than the parent material. This is because isolated defects cause a </a:t>
            </a:r>
            <a:r>
              <a:rPr lang="en-US" sz="1400" b="1" dirty="0"/>
              <a:t>localized weakness </a:t>
            </a:r>
            <a:r>
              <a:rPr lang="en-US" sz="1400" dirty="0"/>
              <a:t>in the structure.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the surface shape changes when the object is loaded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This leads to a change of the speckle pattern also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 Laser </a:t>
            </a:r>
            <a:r>
              <a:rPr lang="en-US" sz="1400" dirty="0" err="1"/>
              <a:t>Shearography</a:t>
            </a:r>
            <a:r>
              <a:rPr lang="en-US" sz="1400" dirty="0"/>
              <a:t> simply measures the changing of speckle pattern (</a:t>
            </a:r>
            <a:r>
              <a:rPr lang="el-GR" sz="1400" dirty="0"/>
              <a:t>Δ</a:t>
            </a:r>
            <a:r>
              <a:rPr lang="en-US" sz="1400" dirty="0"/>
              <a:t>) via image subtraction between two loading states.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this is a </a:t>
            </a:r>
            <a:r>
              <a:rPr lang="en-US" sz="1400" b="1" dirty="0"/>
              <a:t>visualization</a:t>
            </a:r>
            <a:r>
              <a:rPr lang="en-US" sz="1400" dirty="0"/>
              <a:t> of how a </a:t>
            </a:r>
            <a:r>
              <a:rPr lang="en-US" sz="1400" b="1" dirty="0"/>
              <a:t>material responds </a:t>
            </a:r>
            <a:r>
              <a:rPr lang="en-US" sz="1400" dirty="0"/>
              <a:t>to the applied load.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LS only observes the surface of the structure and </a:t>
            </a:r>
            <a:r>
              <a:rPr lang="en-US" sz="1400" b="1" dirty="0"/>
              <a:t>does not penetrate the sample</a:t>
            </a:r>
            <a:r>
              <a:rPr lang="en-US" sz="1400" dirty="0"/>
              <a:t> itself.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Defects beneath the surface are located by the manner in which they affect the surface (bending) strain field. </a:t>
            </a:r>
            <a:endParaRPr lang="de-DE" sz="14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50" b="7268"/>
          <a:stretch/>
        </p:blipFill>
        <p:spPr>
          <a:xfrm>
            <a:off x="8610600" y="1086252"/>
            <a:ext cx="2976999" cy="318964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t>7</a:t>
            </a:fld>
            <a:endParaRPr lang="da-DK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8EDCECF-85D9-4729-84F9-24A7AA5B7A81}"/>
              </a:ext>
            </a:extLst>
          </p:cNvPr>
          <p:cNvGrpSpPr/>
          <p:nvPr/>
        </p:nvGrpSpPr>
        <p:grpSpPr>
          <a:xfrm>
            <a:off x="7391400" y="4435723"/>
            <a:ext cx="5022744" cy="1934109"/>
            <a:chOff x="6664900" y="4435723"/>
            <a:chExt cx="5022744" cy="1934109"/>
          </a:xfrm>
        </p:grpSpPr>
        <p:pic>
          <p:nvPicPr>
            <p:cNvPr id="9" name="Inhaltsplatzhalter 4">
              <a:extLst>
                <a:ext uri="{FF2B5EF4-FFF2-40B4-BE49-F238E27FC236}">
                  <a16:creationId xmlns:a16="http://schemas.microsoft.com/office/drawing/2014/main" id="{33B4E96A-ADB8-4ECC-B189-4CF13F23B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69"/>
            <a:stretch/>
          </p:blipFill>
          <p:spPr>
            <a:xfrm>
              <a:off x="6664900" y="4435725"/>
              <a:ext cx="2976999" cy="1470154"/>
            </a:xfrm>
            <a:prstGeom prst="rect">
              <a:avLst/>
            </a:prstGeom>
          </p:spPr>
        </p:pic>
        <p:pic>
          <p:nvPicPr>
            <p:cNvPr id="10" name="Inhaltsplatzhalter 4">
              <a:extLst>
                <a:ext uri="{FF2B5EF4-FFF2-40B4-BE49-F238E27FC236}">
                  <a16:creationId xmlns:a16="http://schemas.microsoft.com/office/drawing/2014/main" id="{FB93FA17-8797-48EA-A7E1-CF77A632D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790"/>
            <a:stretch/>
          </p:blipFill>
          <p:spPr>
            <a:xfrm>
              <a:off x="8710645" y="4435723"/>
              <a:ext cx="2976999" cy="258271"/>
            </a:xfrm>
            <a:prstGeom prst="rect">
              <a:avLst/>
            </a:prstGeom>
          </p:spPr>
        </p:pic>
        <p:pic>
          <p:nvPicPr>
            <p:cNvPr id="11" name="Inhaltsplatzhalter 4">
              <a:extLst>
                <a:ext uri="{FF2B5EF4-FFF2-40B4-BE49-F238E27FC236}">
                  <a16:creationId xmlns:a16="http://schemas.microsoft.com/office/drawing/2014/main" id="{1F6C41D1-2564-431B-A1F2-EF836258F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1"/>
            <a:stretch/>
          </p:blipFill>
          <p:spPr>
            <a:xfrm>
              <a:off x="8710645" y="4693994"/>
              <a:ext cx="2976999" cy="1675838"/>
            </a:xfrm>
            <a:prstGeom prst="rect">
              <a:avLst/>
            </a:prstGeom>
          </p:spPr>
        </p:pic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A62370AA-A5E9-4370-8E03-CE5C76C2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51" y="396000"/>
            <a:ext cx="9000000" cy="324000"/>
          </a:xfrm>
        </p:spPr>
        <p:txBody>
          <a:bodyPr/>
          <a:lstStyle/>
          <a:p>
            <a:r>
              <a:rPr lang="en-US" sz="2200" dirty="0" err="1"/>
              <a:t>Shearography</a:t>
            </a:r>
            <a:r>
              <a:rPr lang="en-US" sz="2200" dirty="0"/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1548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32018" y="1408535"/>
            <a:ext cx="6267569" cy="32064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Measurements taken before and after a change in load are visualized in a 2D </a:t>
            </a:r>
            <a:r>
              <a:rPr lang="en-US" sz="1400" dirty="0" err="1"/>
              <a:t>shearogram</a:t>
            </a:r>
            <a:r>
              <a:rPr lang="en-US" sz="1400" dirty="0"/>
              <a:t> (also known as a Phase Map).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The presence of discontinuities can be identified through localized changes in the rate-of-change (gradient) of the out-of-plane deformation - identifiable as black &amp; white </a:t>
            </a:r>
            <a:r>
              <a:rPr lang="en-US" sz="1400" u="sng" dirty="0"/>
              <a:t>fringes</a:t>
            </a:r>
            <a:r>
              <a:rPr lang="en-US" sz="14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A phase map is computed through the acquisition of multiple imaging steps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The phase map generates a temporal, filtered-image, desensitized from environmental noise. </a:t>
            </a:r>
          </a:p>
          <a:p>
            <a:pPr>
              <a:lnSpc>
                <a:spcPct val="150000"/>
              </a:lnSpc>
            </a:pPr>
            <a:r>
              <a:rPr lang="de-DE" sz="1400" dirty="0"/>
              <a:t>As such, LS yields a high signal-to-noise (SNR) ratio making the presence of defects vivid </a:t>
            </a: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b="1" dirty="0">
                <a:sym typeface="Wingdings" panose="05000000000000000000" pitchFamily="2" charset="2"/>
              </a:rPr>
              <a:t>low false calls</a:t>
            </a:r>
            <a:r>
              <a:rPr lang="de-DE" sz="1400" dirty="0">
                <a:sym typeface="Wingdings" panose="05000000000000000000" pitchFamily="2" charset="2"/>
              </a:rPr>
              <a:t>. </a:t>
            </a:r>
            <a:endParaRPr lang="de-DE" sz="1400" dirty="0"/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43" t="43" r="-1429" b="7226"/>
          <a:stretch/>
        </p:blipFill>
        <p:spPr>
          <a:xfrm>
            <a:off x="7090833" y="2169188"/>
            <a:ext cx="2306294" cy="369583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t>8</a:t>
            </a:fld>
            <a:endParaRPr lang="da-DK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5507" y="3159307"/>
            <a:ext cx="2943734" cy="1405651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187269" y="3309813"/>
            <a:ext cx="720080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674817" y="5896694"/>
            <a:ext cx="271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Butterfly Pattern </a:t>
            </a:r>
          </a:p>
          <a:p>
            <a:pPr algn="ctr"/>
            <a:r>
              <a:rPr lang="en-US" sz="1400" dirty="0"/>
              <a:t>(Consisting of Fringes)</a:t>
            </a:r>
          </a:p>
        </p:txBody>
      </p:sp>
      <p:cxnSp>
        <p:nvCxnSpPr>
          <p:cNvPr id="12" name="Gerade Verbindung mit Pfeil 11"/>
          <p:cNvCxnSpPr>
            <a:cxnSpLocks/>
            <a:endCxn id="9" idx="4"/>
          </p:cNvCxnSpPr>
          <p:nvPr/>
        </p:nvCxnSpPr>
        <p:spPr>
          <a:xfrm flipV="1">
            <a:off x="8011452" y="4317925"/>
            <a:ext cx="535857" cy="16115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870714" y="1084713"/>
            <a:ext cx="232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/>
              <a:t>Shearogram</a:t>
            </a:r>
            <a:r>
              <a:rPr lang="en-US" b="1" dirty="0"/>
              <a:t> </a:t>
            </a:r>
          </a:p>
          <a:p>
            <a:pPr algn="ctr"/>
            <a:r>
              <a:rPr lang="en-US" dirty="0"/>
              <a:t>(Phase Map)</a:t>
            </a:r>
            <a:endParaRPr lang="de-DE" dirty="0"/>
          </a:p>
        </p:txBody>
      </p:sp>
      <p:sp>
        <p:nvSpPr>
          <p:cNvPr id="18" name="Textfeld 16">
            <a:extLst>
              <a:ext uri="{FF2B5EF4-FFF2-40B4-BE49-F238E27FC236}">
                <a16:creationId xmlns:a16="http://schemas.microsoft.com/office/drawing/2014/main" id="{1CAD8EFD-628A-44D2-AAA1-5C50904429F1}"/>
              </a:ext>
            </a:extLst>
          </p:cNvPr>
          <p:cNvSpPr txBox="1"/>
          <p:nvPr/>
        </p:nvSpPr>
        <p:spPr>
          <a:xfrm>
            <a:off x="9584979" y="1084713"/>
            <a:ext cx="24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u="sng" dirty="0"/>
              <a:t>4+4 (Wrapped) Phase Display</a:t>
            </a:r>
          </a:p>
        </p:txBody>
      </p:sp>
      <p:pic>
        <p:nvPicPr>
          <p:cNvPr id="20" name="Grafik 11">
            <a:extLst>
              <a:ext uri="{FF2B5EF4-FFF2-40B4-BE49-F238E27FC236}">
                <a16:creationId xmlns:a16="http://schemas.microsoft.com/office/drawing/2014/main" id="{37DAF018-F103-4CA0-95A6-1CCEA93F9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833" y="2639195"/>
            <a:ext cx="2674589" cy="2544639"/>
          </a:xfrm>
          <a:prstGeom prst="rect">
            <a:avLst/>
          </a:prstGeom>
        </p:spPr>
      </p:pic>
      <p:pic>
        <p:nvPicPr>
          <p:cNvPr id="21" name="Grafik 12">
            <a:extLst>
              <a:ext uri="{FF2B5EF4-FFF2-40B4-BE49-F238E27FC236}">
                <a16:creationId xmlns:a16="http://schemas.microsoft.com/office/drawing/2014/main" id="{3B526279-A1E2-4D72-98A9-FE6730224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651" y="2645997"/>
            <a:ext cx="2705081" cy="1963711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38D62EDB-7815-463F-A024-A3917970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51" y="396000"/>
            <a:ext cx="9000000" cy="324000"/>
          </a:xfrm>
        </p:spPr>
        <p:txBody>
          <a:bodyPr/>
          <a:lstStyle/>
          <a:p>
            <a:r>
              <a:rPr lang="en-US" sz="2200" dirty="0" err="1"/>
              <a:t>Shearography</a:t>
            </a:r>
            <a:r>
              <a:rPr lang="en-US" sz="2200" dirty="0"/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38316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12A376-E062-4A7D-975F-543F794F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err="1"/>
              <a:t>Defect</a:t>
            </a:r>
            <a:r>
              <a:rPr lang="de-DE" sz="2200" dirty="0"/>
              <a:t> </a:t>
            </a:r>
            <a:r>
              <a:rPr lang="de-DE" sz="2200" dirty="0" err="1"/>
              <a:t>Detectability</a:t>
            </a:r>
            <a:r>
              <a:rPr lang="de-DE" sz="22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18BF4-C2BC-47B4-AFA1-E7F1499E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B63C165-2BB8-4531-A334-2884604E00D2}"/>
              </a:ext>
            </a:extLst>
          </p:cNvPr>
          <p:cNvSpPr txBox="1">
            <a:spLocks/>
          </p:cNvSpPr>
          <p:nvPr/>
        </p:nvSpPr>
        <p:spPr>
          <a:xfrm>
            <a:off x="745746" y="1077932"/>
            <a:ext cx="10894028" cy="282097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Noto Sans" panose="020B0502040504020204" pitchFamily="34" charset="0"/>
              <a:buChar char="›"/>
              <a:defRPr sz="20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40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oto Sans" panose="020B0502040504020204" pitchFamily="34" charset="0"/>
              <a:buChar char="−"/>
              <a:defRPr sz="18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64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oto Sans" panose="020B0502040504020204" pitchFamily="34" charset="0"/>
              <a:buChar char="▪"/>
              <a:defRPr sz="16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5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oto Sans" panose="020B0502040504020204" pitchFamily="34" charset="0"/>
              <a:buChar char="∕"/>
              <a:defRPr sz="14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51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400" dirty="0"/>
              <a:t>The </a:t>
            </a:r>
            <a:r>
              <a:rPr lang="de-DE" sz="1400" dirty="0" err="1"/>
              <a:t>efficiency</a:t>
            </a:r>
            <a:r>
              <a:rPr lang="de-DE" sz="1400" dirty="0"/>
              <a:t> of Laser Shearography depends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application</a:t>
            </a:r>
            <a:r>
              <a:rPr lang="de-DE" sz="1400" dirty="0"/>
              <a:t> and also the ability of the excitation technqiue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generate</a:t>
            </a:r>
            <a:r>
              <a:rPr lang="de-DE" sz="1400" dirty="0"/>
              <a:t> bending strain to the test object.</a:t>
            </a:r>
          </a:p>
          <a:p>
            <a:pPr algn="ctr">
              <a:lnSpc>
                <a:spcPct val="150000"/>
              </a:lnSpc>
            </a:pPr>
            <a:endParaRPr lang="de-DE" sz="1400" dirty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>
              <a:lnSpc>
                <a:spcPct val="150000"/>
              </a:lnSpc>
            </a:pPr>
            <a:r>
              <a:rPr lang="de-DE" altLang="de-DE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Laser Shearography is one of the only NDT </a:t>
            </a:r>
            <a:r>
              <a:rPr lang="de-DE" altLang="de-DE" sz="14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technique</a:t>
            </a:r>
            <a:r>
              <a:rPr lang="de-DE" altLang="de-DE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that can effectively </a:t>
            </a:r>
            <a:r>
              <a:rPr lang="de-DE" altLang="de-DE" sz="14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detect</a:t>
            </a:r>
            <a:r>
              <a:rPr lang="de-DE" altLang="de-DE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</a:p>
          <a:p>
            <a:pPr lvl="2">
              <a:lnSpc>
                <a:spcPct val="150000"/>
              </a:lnSpc>
            </a:pPr>
            <a:r>
              <a:rPr lang="de-DE" altLang="de-DE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Node</a:t>
            </a:r>
            <a:r>
              <a:rPr lang="de-DE" altLang="de-DE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Bond Splits in Honeycombs, </a:t>
            </a:r>
          </a:p>
          <a:p>
            <a:pPr lvl="2">
              <a:lnSpc>
                <a:spcPct val="150000"/>
              </a:lnSpc>
            </a:pPr>
            <a:r>
              <a:rPr lang="de-DE" altLang="de-DE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Ply</a:t>
            </a:r>
            <a:r>
              <a:rPr lang="de-DE" altLang="de-DE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Wrinkling in Laminates (&amp; Overwraps) and </a:t>
            </a:r>
          </a:p>
          <a:p>
            <a:pPr lvl="2">
              <a:lnSpc>
                <a:spcPct val="150000"/>
              </a:lnSpc>
            </a:pPr>
            <a:r>
              <a:rPr lang="de-DE" altLang="de-DE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Kissing Bonds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altLang="de-DE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Wingdings" panose="05000000000000000000" pitchFamily="2" charset="2"/>
              </a:rPr>
              <a:t> these defects all require active stressing in order to be </a:t>
            </a:r>
            <a:r>
              <a:rPr lang="de-DE" altLang="de-DE" sz="14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Wingdings" panose="05000000000000000000" pitchFamily="2" charset="2"/>
              </a:rPr>
              <a:t>detected</a:t>
            </a:r>
            <a:r>
              <a:rPr lang="de-DE" altLang="de-DE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</a:t>
            </a:r>
            <a:endParaRPr lang="en-US" altLang="de-DE" sz="14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73DC4BF-F736-4F1C-8C5D-AEA0591B2CBC}"/>
              </a:ext>
            </a:extLst>
          </p:cNvPr>
          <p:cNvGraphicFramePr/>
          <p:nvPr/>
        </p:nvGraphicFramePr>
        <p:xfrm>
          <a:off x="552226" y="1774035"/>
          <a:ext cx="11305256" cy="212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7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"/>
</p:tagLst>
</file>

<file path=ppt/theme/theme1.xml><?xml version="1.0" encoding="utf-8"?>
<a:theme xmlns:a="http://schemas.openxmlformats.org/drawingml/2006/main" name="Dantec Dynamics PowerPoint template">
  <a:themeElements>
    <a:clrScheme name="Dantec Dynamics">
      <a:dk1>
        <a:sysClr val="windowText" lastClr="000000"/>
      </a:dk1>
      <a:lt1>
        <a:sysClr val="window" lastClr="FFFFFF"/>
      </a:lt1>
      <a:dk2>
        <a:srgbClr val="00AAA6"/>
      </a:dk2>
      <a:lt2>
        <a:srgbClr val="007568"/>
      </a:lt2>
      <a:accent1>
        <a:srgbClr val="A5D7D5"/>
      </a:accent1>
      <a:accent2>
        <a:srgbClr val="FFC20E"/>
      </a:accent2>
      <a:accent3>
        <a:srgbClr val="005E96"/>
      </a:accent3>
      <a:accent4>
        <a:srgbClr val="EB8220"/>
      </a:accent4>
      <a:accent5>
        <a:srgbClr val="41AD49"/>
      </a:accent5>
      <a:accent6>
        <a:srgbClr val="EC008C"/>
      </a:accent6>
      <a:hlink>
        <a:srgbClr val="005E96"/>
      </a:hlink>
      <a:folHlink>
        <a:srgbClr val="7F7F7F"/>
      </a:folHlink>
    </a:clrScheme>
    <a:fontScheme name="Dantec Dynamics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tecDynamicsMaster" id="{D1144AF7-3826-4C8E-9668-6284E54597FF}" vid="{A1947388-A79A-4FA3-873F-822E71E2C92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1755</Words>
  <Application>Microsoft Office PowerPoint</Application>
  <PresentationFormat>Breitbild</PresentationFormat>
  <Paragraphs>285</Paragraphs>
  <Slides>24</Slides>
  <Notes>14</Notes>
  <HiddenSlides>2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Graphite Light ATT</vt:lpstr>
      <vt:lpstr>Noto Sans</vt:lpstr>
      <vt:lpstr>Times New Roman</vt:lpstr>
      <vt:lpstr>Wingdings</vt:lpstr>
      <vt:lpstr>Dantec Dynamics PowerPoint template</vt:lpstr>
      <vt:lpstr>Laser Shearography NDT:  Technological Advantages and Applications in the Marine Industry  Roland Wahler, Dantec Dynamics GmbH</vt:lpstr>
      <vt:lpstr>Who said  … “It Doesn’t need Testing” </vt:lpstr>
      <vt:lpstr>Correct Testing is Needed</vt:lpstr>
      <vt:lpstr>Motivation</vt:lpstr>
      <vt:lpstr>Shearography Principle</vt:lpstr>
      <vt:lpstr>Shearography Principle</vt:lpstr>
      <vt:lpstr>Shearography Principle</vt:lpstr>
      <vt:lpstr>Shearography Principle</vt:lpstr>
      <vt:lpstr>Defect Detectability </vt:lpstr>
      <vt:lpstr>Laser Shearography – A fast NDT Technique</vt:lpstr>
      <vt:lpstr>FlawExplorer &amp; FlawHunter</vt:lpstr>
      <vt:lpstr>Laser Shearography used in the Marine Domain</vt:lpstr>
      <vt:lpstr>100% Coverage of Hull &amp; Fore deck</vt:lpstr>
      <vt:lpstr>Excerpt of some results</vt:lpstr>
      <vt:lpstr>CFRP Laminate Skin / Foam-Core Sandwich</vt:lpstr>
      <vt:lpstr>Measurement with FlawExplorer</vt:lpstr>
      <vt:lpstr>Typical Rsults</vt:lpstr>
      <vt:lpstr>Large Area Inspection</vt:lpstr>
      <vt:lpstr>Large Area Inspection – Result Examples</vt:lpstr>
      <vt:lpstr>GFRP Lam. / Foam-Core / GFRP Integral Backing</vt:lpstr>
      <vt:lpstr>Phase Display Results</vt:lpstr>
      <vt:lpstr>Rudder – CME Bondline Investigation</vt:lpstr>
      <vt:lpstr>Broad Range of Shearography Applications</vt:lpstr>
      <vt:lpstr>Thank you for your attention! </vt:lpstr>
    </vt:vector>
  </TitlesOfParts>
  <Company>Laser Technology (UK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Integrity Inspection of Marine Composites Using Laser Shearography</dc:title>
  <dc:creator>Roger Gregory</dc:creator>
  <cp:lastModifiedBy>Roland Wahler</cp:lastModifiedBy>
  <cp:revision>142</cp:revision>
  <dcterms:created xsi:type="dcterms:W3CDTF">2005-08-23T14:06:40Z</dcterms:created>
  <dcterms:modified xsi:type="dcterms:W3CDTF">2021-10-12T17:00:48Z</dcterms:modified>
</cp:coreProperties>
</file>